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33" r:id="rId1"/>
  </p:sldMasterIdLst>
  <p:notesMasterIdLst>
    <p:notesMasterId r:id="rId49"/>
  </p:notesMasterIdLst>
  <p:handoutMasterIdLst>
    <p:handoutMasterId r:id="rId50"/>
  </p:handoutMasterIdLst>
  <p:sldIdLst>
    <p:sldId id="462" r:id="rId2"/>
    <p:sldId id="434" r:id="rId3"/>
    <p:sldId id="416" r:id="rId4"/>
    <p:sldId id="463" r:id="rId5"/>
    <p:sldId id="466" r:id="rId6"/>
    <p:sldId id="437" r:id="rId7"/>
    <p:sldId id="436" r:id="rId8"/>
    <p:sldId id="438" r:id="rId9"/>
    <p:sldId id="464" r:id="rId10"/>
    <p:sldId id="439" r:id="rId11"/>
    <p:sldId id="465" r:id="rId12"/>
    <p:sldId id="440" r:id="rId13"/>
    <p:sldId id="441" r:id="rId14"/>
    <p:sldId id="457" r:id="rId15"/>
    <p:sldId id="458" r:id="rId16"/>
    <p:sldId id="435" r:id="rId17"/>
    <p:sldId id="442" r:id="rId18"/>
    <p:sldId id="444" r:id="rId19"/>
    <p:sldId id="445" r:id="rId20"/>
    <p:sldId id="446" r:id="rId21"/>
    <p:sldId id="447" r:id="rId22"/>
    <p:sldId id="448" r:id="rId23"/>
    <p:sldId id="449" r:id="rId24"/>
    <p:sldId id="451" r:id="rId25"/>
    <p:sldId id="459" r:id="rId26"/>
    <p:sldId id="455" r:id="rId27"/>
    <p:sldId id="453" r:id="rId28"/>
    <p:sldId id="461" r:id="rId29"/>
    <p:sldId id="471" r:id="rId30"/>
    <p:sldId id="472" r:id="rId31"/>
    <p:sldId id="454" r:id="rId32"/>
    <p:sldId id="477" r:id="rId33"/>
    <p:sldId id="452" r:id="rId34"/>
    <p:sldId id="467" r:id="rId35"/>
    <p:sldId id="476" r:id="rId36"/>
    <p:sldId id="468" r:id="rId37"/>
    <p:sldId id="469" r:id="rId38"/>
    <p:sldId id="470" r:id="rId39"/>
    <p:sldId id="475" r:id="rId40"/>
    <p:sldId id="456" r:id="rId41"/>
    <p:sldId id="443" r:id="rId42"/>
    <p:sldId id="478" r:id="rId43"/>
    <p:sldId id="479" r:id="rId44"/>
    <p:sldId id="480" r:id="rId45"/>
    <p:sldId id="473" r:id="rId46"/>
    <p:sldId id="474" r:id="rId47"/>
    <p:sldId id="413" r:id="rId48"/>
  </p:sldIdLst>
  <p:sldSz cx="12195175" cy="6858000"/>
  <p:notesSz cx="6858000" cy="9144000"/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2C8115-1948-43D6-8F42-4B0F447A2012}">
          <p14:sldIdLst>
            <p14:sldId id="462"/>
            <p14:sldId id="434"/>
          </p14:sldIdLst>
        </p14:section>
        <p14:section name="A fairytale" id="{425FA3CB-4221-41BD-A26D-38186EB55907}">
          <p14:sldIdLst>
            <p14:sldId id="416"/>
            <p14:sldId id="463"/>
            <p14:sldId id="466"/>
            <p14:sldId id="437"/>
            <p14:sldId id="436"/>
            <p14:sldId id="438"/>
            <p14:sldId id="464"/>
            <p14:sldId id="439"/>
            <p14:sldId id="465"/>
            <p14:sldId id="440"/>
            <p14:sldId id="441"/>
            <p14:sldId id="457"/>
            <p14:sldId id="458"/>
          </p14:sldIdLst>
        </p14:section>
        <p14:section name="The hero" id="{0E1B841B-17D9-4850-89B8-4DF3C9B05770}">
          <p14:sldIdLst>
            <p14:sldId id="435"/>
            <p14:sldId id="442"/>
            <p14:sldId id="444"/>
            <p14:sldId id="445"/>
            <p14:sldId id="446"/>
            <p14:sldId id="447"/>
            <p14:sldId id="448"/>
            <p14:sldId id="449"/>
            <p14:sldId id="451"/>
            <p14:sldId id="459"/>
          </p14:sldIdLst>
        </p14:section>
        <p14:section name="Princess" id="{F311B080-6DD1-4E29-9702-3FB37DB407DA}">
          <p14:sldIdLst>
            <p14:sldId id="455"/>
            <p14:sldId id="453"/>
            <p14:sldId id="461"/>
            <p14:sldId id="471"/>
            <p14:sldId id="472"/>
          </p14:sldIdLst>
        </p14:section>
        <p14:section name="Quest" id="{D1021081-A566-4D88-A8D0-2F8A979D9983}">
          <p14:sldIdLst>
            <p14:sldId id="454"/>
            <p14:sldId id="477"/>
            <p14:sldId id="452"/>
            <p14:sldId id="467"/>
            <p14:sldId id="476"/>
            <p14:sldId id="468"/>
            <p14:sldId id="469"/>
            <p14:sldId id="470"/>
            <p14:sldId id="475"/>
          </p14:sldIdLst>
        </p14:section>
        <p14:section name="Treasure" id="{26C8599D-13F3-4686-9F12-11BAA7B7F547}">
          <p14:sldIdLst>
            <p14:sldId id="456"/>
            <p14:sldId id="443"/>
          </p14:sldIdLst>
        </p14:section>
        <p14:section name="Casualties" id="{5494F9C6-7FE9-4B89-B013-34AB5FED59E8}">
          <p14:sldIdLst>
            <p14:sldId id="478"/>
            <p14:sldId id="479"/>
            <p14:sldId id="480"/>
          </p14:sldIdLst>
        </p14:section>
        <p14:section name="To be continued" id="{AD8FF11F-510D-455D-9E12-026C7BE9F550}">
          <p14:sldIdLst>
            <p14:sldId id="473"/>
            <p14:sldId id="474"/>
            <p14:sldId id="413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1022" userDrawn="1">
          <p15:clr>
            <a:srgbClr val="A4A3A4"/>
          </p15:clr>
        </p15:guide>
        <p15:guide id="3" orient="horz" pos="4004" userDrawn="1">
          <p15:clr>
            <a:srgbClr val="A4A3A4"/>
          </p15:clr>
        </p15:guide>
        <p15:guide id="4" pos="303" userDrawn="1">
          <p15:clr>
            <a:srgbClr val="A4A3A4"/>
          </p15:clr>
        </p15:guide>
        <p15:guide id="5" pos="7356" userDrawn="1">
          <p15:clr>
            <a:srgbClr val="A4A3A4"/>
          </p15:clr>
        </p15:guide>
        <p15:guide id="7" orient="horz" pos="3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A42C"/>
    <a:srgbClr val="0F46A7"/>
    <a:srgbClr val="970A82"/>
    <a:srgbClr val="FF3399"/>
    <a:srgbClr val="FF0000"/>
    <a:srgbClr val="FFFFFF"/>
    <a:srgbClr val="FEE3A1"/>
    <a:srgbClr val="FFF1D0"/>
    <a:srgbClr val="FFF8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6710" autoAdjust="0"/>
  </p:normalViewPr>
  <p:slideViewPr>
    <p:cSldViewPr snapToGrid="0" showGuides="1">
      <p:cViewPr varScale="1">
        <p:scale>
          <a:sx n="66" d="100"/>
          <a:sy n="66" d="100"/>
        </p:scale>
        <p:origin x="816" y="66"/>
      </p:cViewPr>
      <p:guideLst>
        <p:guide pos="3841"/>
        <p:guide orient="horz" pos="1022"/>
        <p:guide orient="horz" pos="4004"/>
        <p:guide pos="303"/>
        <p:guide pos="7356"/>
        <p:guide orient="horz" pos="300"/>
      </p:guideLst>
    </p:cSldViewPr>
  </p:slideViewPr>
  <p:outlineViewPr>
    <p:cViewPr>
      <p:scale>
        <a:sx n="33" d="100"/>
        <a:sy n="33" d="100"/>
      </p:scale>
      <p:origin x="0" y="-6394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0" d="100"/>
          <a:sy n="70" d="100"/>
        </p:scale>
        <p:origin x="2813" y="3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/>
              <a:pPr algn="ctr"/>
              <a:t>‹#›</a:t>
            </a:fld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/>
            </a:lvl1pPr>
          </a:lstStyle>
          <a:p>
            <a:fld id="{7D8C2C35-2B8A-446E-BEC0-FD36716C29A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pictogr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peaker"/>
          <p:cNvSpPr>
            <a:spLocks noGrp="1"/>
          </p:cNvSpPr>
          <p:nvPr userDrawn="1">
            <p:ph type="subTitle" idx="1" hasCustomPrompt="1"/>
          </p:nvPr>
        </p:nvSpPr>
        <p:spPr bwMode="gray">
          <a:xfrm>
            <a:off x="288001" y="4268503"/>
            <a:ext cx="6373430" cy="430887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400" b="0" baseline="0">
                <a:solidFill>
                  <a:schemeClr val="tx1"/>
                </a:solidFill>
              </a:defRPr>
            </a:lvl1pPr>
            <a:lvl2pPr marL="5442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Speaker’s Name</a:t>
            </a:r>
          </a:p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 dirty="0"/>
              <a:t>Month 00, 2017</a:t>
            </a:r>
          </a:p>
        </p:txBody>
      </p:sp>
      <p:sp>
        <p:nvSpPr>
          <p:cNvPr id="10" name="Presentation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288001" y="2706317"/>
            <a:ext cx="6373430" cy="99719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3600" b="1" baseline="0"/>
            </a:lvl1pPr>
          </a:lstStyle>
          <a:p>
            <a:pPr lvl="0"/>
            <a:r>
              <a:rPr lang="en-US" dirty="0"/>
              <a:t>Title Goes Here </a:t>
            </a:r>
            <a:br>
              <a:rPr lang="en-US" dirty="0"/>
            </a:br>
            <a:r>
              <a:rPr lang="en-US" dirty="0"/>
              <a:t>and Here and Here.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954855" y="963000"/>
            <a:ext cx="4932000" cy="4932000"/>
          </a:xfrm>
          <a:prstGeom prst="rect">
            <a:avLst/>
          </a:prstGeom>
        </p:spPr>
        <p:txBody>
          <a:bodyPr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 dirty="0"/>
              <a:t>Click to insert pictogram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80462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gray">
          <a:xfrm>
            <a:off x="504000" y="3090446"/>
            <a:ext cx="7149403" cy="677108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Divider page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042275" y="939800"/>
            <a:ext cx="3783013" cy="55118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wa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/>
          </p:nvPr>
        </p:nvSpPr>
        <p:spPr bwMode="gray">
          <a:xfrm>
            <a:off x="503238" y="481716"/>
            <a:ext cx="11185200" cy="677108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EF6F7C-0D3C-4198-9F84-FD94CD8B6D1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3237" y="1600200"/>
            <a:ext cx="3492000" cy="45847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437C051-8A9F-4726-AE12-4A96C3C82F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349837" y="1600200"/>
            <a:ext cx="3492000" cy="45847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A588D83-FCAE-4BC4-9572-8183FCEDB39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96438" y="1600200"/>
            <a:ext cx="3492000" cy="45847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297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/>
          </p:nvPr>
        </p:nvSpPr>
        <p:spPr bwMode="gray">
          <a:xfrm>
            <a:off x="409871" y="481717"/>
            <a:ext cx="11185200" cy="677108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9DF920-2448-41A0-8495-97E9F0DFCA6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9575" y="1492250"/>
            <a:ext cx="11185525" cy="49085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50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3999" y="1620000"/>
            <a:ext cx="11186477" cy="423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 and contact inform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ontact information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2905487"/>
            <a:ext cx="5328000" cy="250101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600" b="0"/>
            </a:lvl1pPr>
            <a:lvl2pPr marL="0" indent="0">
              <a:spcBef>
                <a:spcPts val="0"/>
              </a:spcBef>
              <a:buNone/>
              <a:defRPr sz="1600" b="0"/>
            </a:lvl2pPr>
          </a:lstStyle>
          <a:p>
            <a:r>
              <a:rPr lang="en-US" dirty="0"/>
              <a:t>Contact information:</a:t>
            </a:r>
          </a:p>
          <a:p>
            <a:pPr lvl="1"/>
            <a:r>
              <a:rPr lang="en-US" dirty="0"/>
              <a:t>F name L name</a:t>
            </a:r>
          </a:p>
          <a:p>
            <a:pPr lvl="1"/>
            <a:endParaRPr lang="en-US" dirty="0"/>
          </a:p>
        </p:txBody>
      </p:sp>
      <p:sp>
        <p:nvSpPr>
          <p:cNvPr id="2" name="Thank you"/>
          <p:cNvSpPr>
            <a:spLocks noGrp="1"/>
          </p:cNvSpPr>
          <p:nvPr>
            <p:ph type="ctrTitle" hasCustomPrompt="1"/>
          </p:nvPr>
        </p:nvSpPr>
        <p:spPr bwMode="gray">
          <a:xfrm>
            <a:off x="504000" y="1467009"/>
            <a:ext cx="5328000" cy="923116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55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Thank you.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1090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-way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418" y="1825625"/>
            <a:ext cx="3384881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22993" y="1825625"/>
            <a:ext cx="3384881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AD53C78-CAC4-4102-8D0D-BAD8284866B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007567" y="1825625"/>
            <a:ext cx="3384881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081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microsoft.com/office/2007/relationships/hdphoto" Target="../media/hdphoto1.wdp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generated with high confidence">
            <a:extLst>
              <a:ext uri="{FF2B5EF4-FFF2-40B4-BE49-F238E27FC236}">
                <a16:creationId xmlns:a16="http://schemas.microsoft.com/office/drawing/2014/main" id="{044C23C9-3C49-4AF6-BCBE-48BBF05A26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/>
          <a:srcRect b="25020"/>
          <a:stretch/>
        </p:blipFill>
        <p:spPr>
          <a:xfrm>
            <a:off x="10067827" y="6206847"/>
            <a:ext cx="2211545" cy="651153"/>
          </a:xfrm>
          <a:prstGeom prst="rect">
            <a:avLst/>
          </a:prstGeom>
        </p:spPr>
      </p:pic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CA0D560B-5305-48E1-88E6-4F45F4C593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5727" y="84842"/>
            <a:ext cx="739568" cy="739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B10E3BC7-8548-46D0-B6B8-8E2E339393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r="8422"/>
          <a:stretch/>
        </p:blipFill>
        <p:spPr>
          <a:xfrm>
            <a:off x="10818861" y="72327"/>
            <a:ext cx="1376314" cy="92176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C4F607D-DE96-4BC7-B561-F0C9026829AF}"/>
              </a:ext>
            </a:extLst>
          </p:cNvPr>
          <p:cNvSpPr/>
          <p:nvPr userDrawn="1"/>
        </p:nvSpPr>
        <p:spPr bwMode="gray">
          <a:xfrm>
            <a:off x="0" y="-15677"/>
            <a:ext cx="12195175" cy="823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10000">
                <a:schemeClr val="accent1">
                  <a:lumMod val="95000"/>
                  <a:lumOff val="5000"/>
                </a:schemeClr>
              </a:gs>
              <a:gs pos="38000">
                <a:srgbClr val="000000"/>
              </a:gs>
              <a:gs pos="22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6350" algn="ctr">
            <a:noFill/>
            <a:miter lim="800000"/>
            <a:headEnd/>
            <a:tailEnd/>
          </a:ln>
          <a:effectLst>
            <a:reflection blurRad="12700" stA="52000" endA="300" endPos="75000" dir="5400000" sy="-100000" algn="bl" rotWithShape="0"/>
            <a:softEdge rad="25400"/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GB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65" r:id="rId2"/>
    <p:sldLayoutId id="2147483776" r:id="rId3"/>
    <p:sldLayoutId id="2147483778" r:id="rId4"/>
    <p:sldLayoutId id="2147483774" r:id="rId5"/>
    <p:sldLayoutId id="2147483740" r:id="rId6"/>
    <p:sldLayoutId id="2147483777" r:id="rId7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1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>
          <a:schemeClr val="accent1"/>
        </a:buClr>
        <a:buSzPct val="80000"/>
        <a:buFontTx/>
        <a:buNone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accent1"/>
        </a:buClr>
        <a:buSzPct val="10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120000"/>
        <a:buFont typeface="Arial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ddleBe/UI5-BusinessObjectModel" TargetMode="External"/><Relationship Id="rId2" Type="http://schemas.openxmlformats.org/officeDocument/2006/relationships/hyperlink" Target="http://businesobjectmodel.fiddle.be/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netorg689932-my.sharepoint.com/personal/tom_vandoorslaer_fiddle_be/_layouts/15/guestaccess.aspx?docid=1abdbd995b4da4343985c7ada31e26158&amp;authkey=AZaMtX7PMyalLKMSC0ntwvM" TargetMode="External"/><Relationship Id="rId4" Type="http://schemas.openxmlformats.org/officeDocument/2006/relationships/hyperlink" Target="http://fiddle.be/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1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Tom Van Doorslaer, Fiddle</a:t>
            </a:r>
          </a:p>
          <a:p>
            <a:r>
              <a:rPr lang="en-US" dirty="0"/>
              <a:t>June 30, 2017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Let’s Tame a Dragon!!</a:t>
            </a:r>
            <a:br>
              <a:rPr lang="en-US" dirty="0"/>
            </a:br>
            <a:endParaRPr lang="en-US" dirty="0">
              <a:solidFill>
                <a:srgbClr val="FFA42C"/>
              </a:solidFill>
            </a:endParaRPr>
          </a:p>
        </p:txBody>
      </p:sp>
      <p:pic>
        <p:nvPicPr>
          <p:cNvPr id="2058" name="Picture 10" descr="Image result for toothless silhouette">
            <a:extLst>
              <a:ext uri="{FF2B5EF4-FFF2-40B4-BE49-F238E27FC236}">
                <a16:creationId xmlns:a16="http://schemas.microsoft.com/office/drawing/2014/main" id="{6D9A175C-0BDC-4A8D-ADD6-DDE43DB244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879" y="1603668"/>
            <a:ext cx="381000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lose up of a sign&#10;&#10;Description generated with high confidence">
            <a:extLst>
              <a:ext uri="{FF2B5EF4-FFF2-40B4-BE49-F238E27FC236}">
                <a16:creationId xmlns:a16="http://schemas.microsoft.com/office/drawing/2014/main" id="{E6C7068A-D8F2-4C2F-9D9E-0A0D038985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20"/>
          <a:stretch/>
        </p:blipFill>
        <p:spPr>
          <a:xfrm>
            <a:off x="6443094" y="4806162"/>
            <a:ext cx="5657169" cy="166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848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  <a:p>
            <a:r>
              <a:rPr lang="en-GB" dirty="0"/>
              <a:t>Log of sightings</a:t>
            </a:r>
          </a:p>
          <a:p>
            <a:r>
              <a:rPr lang="en-GB" dirty="0"/>
              <a:t>Submission forms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  <a:p>
            <a:pPr algn="ctr"/>
            <a:r>
              <a:rPr lang="en-GB" dirty="0"/>
              <a:t>Detect and report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</a:p>
          <a:p>
            <a:pPr algn="r"/>
            <a:r>
              <a:rPr lang="en-GB" dirty="0"/>
              <a:t>Recent sightings</a:t>
            </a:r>
          </a:p>
          <a:p>
            <a:pPr algn="r"/>
            <a:r>
              <a:rPr lang="en-GB" dirty="0"/>
              <a:t>Submission forms</a:t>
            </a:r>
          </a:p>
          <a:p>
            <a:pPr algn="r"/>
            <a:r>
              <a:rPr lang="en-GB" dirty="0"/>
              <a:t>Stealth</a:t>
            </a:r>
          </a:p>
        </p:txBody>
      </p:sp>
    </p:spTree>
    <p:extLst>
      <p:ext uri="{BB962C8B-B14F-4D97-AF65-F5344CB8AC3E}">
        <p14:creationId xmlns:p14="http://schemas.microsoft.com/office/powerpoint/2010/main" val="97851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  <a:endParaRPr lang="en-GB" u="sng" dirty="0"/>
          </a:p>
        </p:txBody>
      </p:sp>
      <p:pic>
        <p:nvPicPr>
          <p:cNvPr id="4098" name="Picture 2" descr="Image result for pixar dragon">
            <a:extLst>
              <a:ext uri="{FF2B5EF4-FFF2-40B4-BE49-F238E27FC236}">
                <a16:creationId xmlns:a16="http://schemas.microsoft.com/office/drawing/2014/main" id="{9FE7793F-8481-467F-8393-228AEFF5D8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9" r="14466"/>
          <a:stretch/>
        </p:blipFill>
        <p:spPr bwMode="auto">
          <a:xfrm>
            <a:off x="-118469" y="2356700"/>
            <a:ext cx="4468306" cy="357806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pixar dragon">
            <a:extLst>
              <a:ext uri="{FF2B5EF4-FFF2-40B4-BE49-F238E27FC236}">
                <a16:creationId xmlns:a16="http://schemas.microsoft.com/office/drawing/2014/main" id="{6A11AE8C-BB07-4369-A178-E4A2B86D74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6" r="14114"/>
          <a:stretch/>
        </p:blipFill>
        <p:spPr bwMode="auto">
          <a:xfrm>
            <a:off x="8066235" y="2356700"/>
            <a:ext cx="4128940" cy="331317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Related image">
            <a:extLst>
              <a:ext uri="{FF2B5EF4-FFF2-40B4-BE49-F238E27FC236}">
                <a16:creationId xmlns:a16="http://schemas.microsoft.com/office/drawing/2014/main" id="{DDE6491E-5DCC-4B42-B869-00673B7FAF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056" t="14904" r="20922"/>
          <a:stretch/>
        </p:blipFill>
        <p:spPr bwMode="auto">
          <a:xfrm>
            <a:off x="4413693" y="2362657"/>
            <a:ext cx="3540343" cy="357210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889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  <a:p>
            <a:r>
              <a:rPr lang="en-GB" dirty="0"/>
              <a:t>Data model</a:t>
            </a:r>
          </a:p>
          <a:p>
            <a:r>
              <a:rPr lang="en-GB" dirty="0"/>
              <a:t>API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  <a:p>
            <a:pPr algn="ctr"/>
            <a:r>
              <a:rPr lang="en-GB" dirty="0"/>
              <a:t>Change detection</a:t>
            </a:r>
          </a:p>
          <a:p>
            <a:pPr algn="ctr"/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</a:p>
          <a:p>
            <a:pPr algn="r"/>
            <a:r>
              <a:rPr lang="en-GB" dirty="0"/>
              <a:t>Data model</a:t>
            </a:r>
          </a:p>
          <a:p>
            <a:pPr algn="r"/>
            <a:r>
              <a:rPr lang="en-GB" dirty="0"/>
              <a:t>API</a:t>
            </a:r>
          </a:p>
          <a:p>
            <a:pPr algn="r"/>
            <a:r>
              <a:rPr lang="en-GB" dirty="0"/>
              <a:t>UI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4714F9-1F3D-4D1C-9E5E-ED09ACAE95F3}"/>
              </a:ext>
            </a:extLst>
          </p:cNvPr>
          <p:cNvSpPr/>
          <p:nvPr/>
        </p:nvSpPr>
        <p:spPr>
          <a:xfrm rot="20053025">
            <a:off x="3910786" y="2309435"/>
            <a:ext cx="4001920" cy="1349829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accent1"/>
                </a:solidFill>
              </a:rPr>
              <a:t>What</a:t>
            </a:r>
            <a:r>
              <a:rPr lang="en-GB" sz="3600" b="1" dirty="0">
                <a:solidFill>
                  <a:schemeClr val="accent1"/>
                </a:solidFill>
              </a:rPr>
              <a:t> </a:t>
            </a:r>
            <a:r>
              <a:rPr lang="en-GB" sz="4000" b="1" dirty="0">
                <a:solidFill>
                  <a:schemeClr val="accent1"/>
                </a:solidFill>
              </a:rPr>
              <a:t>SAP Does</a:t>
            </a:r>
            <a:endParaRPr lang="en-GB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46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  <a:p>
            <a:r>
              <a:rPr lang="en-GB" dirty="0"/>
              <a:t>Data model</a:t>
            </a:r>
          </a:p>
          <a:p>
            <a:r>
              <a:rPr lang="en-GB" dirty="0"/>
              <a:t>API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  <a:p>
            <a:pPr algn="ctr"/>
            <a:r>
              <a:rPr lang="en-GB" dirty="0"/>
              <a:t>Change detection</a:t>
            </a:r>
          </a:p>
          <a:p>
            <a:pPr algn="ctr"/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</a:p>
          <a:p>
            <a:pPr algn="r"/>
            <a:r>
              <a:rPr lang="en-GB" dirty="0"/>
              <a:t>Data model</a:t>
            </a:r>
          </a:p>
          <a:p>
            <a:pPr algn="r"/>
            <a:r>
              <a:rPr lang="en-GB" dirty="0"/>
              <a:t>API</a:t>
            </a:r>
          </a:p>
          <a:p>
            <a:pPr algn="r"/>
            <a:r>
              <a:rPr lang="en-GB" dirty="0"/>
              <a:t>UI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4714F9-1F3D-4D1C-9E5E-ED09ACAE95F3}"/>
              </a:ext>
            </a:extLst>
          </p:cNvPr>
          <p:cNvSpPr/>
          <p:nvPr/>
        </p:nvSpPr>
        <p:spPr>
          <a:xfrm rot="20053025">
            <a:off x="515277" y="3461868"/>
            <a:ext cx="2418153" cy="772638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Build it yourself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413253-810A-423F-8611-AAC353815F52}"/>
              </a:ext>
            </a:extLst>
          </p:cNvPr>
          <p:cNvSpPr/>
          <p:nvPr/>
        </p:nvSpPr>
        <p:spPr>
          <a:xfrm rot="1295912">
            <a:off x="1891678" y="2079448"/>
            <a:ext cx="2264607" cy="798732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Big, Bulky, Unpractical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9BB399-AA78-41FE-B5A1-B8D6CDEEB108}"/>
              </a:ext>
            </a:extLst>
          </p:cNvPr>
          <p:cNvSpPr/>
          <p:nvPr/>
        </p:nvSpPr>
        <p:spPr>
          <a:xfrm rot="20053025">
            <a:off x="5339187" y="2855447"/>
            <a:ext cx="2418153" cy="1155866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Meh…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2AD699-AB07-47CF-A794-DF0DBB85B85D}"/>
              </a:ext>
            </a:extLst>
          </p:cNvPr>
          <p:cNvSpPr/>
          <p:nvPr/>
        </p:nvSpPr>
        <p:spPr>
          <a:xfrm rot="251814">
            <a:off x="8713448" y="1901986"/>
            <a:ext cx="2108998" cy="606247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Offline plugin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CDACE7-0B93-4341-907E-722BB062FFC7}"/>
              </a:ext>
            </a:extLst>
          </p:cNvPr>
          <p:cNvSpPr/>
          <p:nvPr/>
        </p:nvSpPr>
        <p:spPr>
          <a:xfrm rot="20255778">
            <a:off x="8685372" y="2822042"/>
            <a:ext cx="2108998" cy="753584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Wait, what? Frontend API?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2D9ABA-7227-4143-848C-1237C24E8918}"/>
              </a:ext>
            </a:extLst>
          </p:cNvPr>
          <p:cNvSpPr/>
          <p:nvPr/>
        </p:nvSpPr>
        <p:spPr>
          <a:xfrm rot="567077">
            <a:off x="9336772" y="3935980"/>
            <a:ext cx="2108998" cy="753584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UI5 is Awesome!</a:t>
            </a:r>
          </a:p>
        </p:txBody>
      </p:sp>
    </p:spTree>
    <p:extLst>
      <p:ext uri="{BB962C8B-B14F-4D97-AF65-F5344CB8AC3E}">
        <p14:creationId xmlns:p14="http://schemas.microsoft.com/office/powerpoint/2010/main" val="114388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Really, we can do </a:t>
            </a:r>
            <a:r>
              <a:rPr lang="en-US" dirty="0">
                <a:solidFill>
                  <a:schemeClr val="accent1"/>
                </a:solidFill>
              </a:rPr>
              <a:t>better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42275" y="939800"/>
            <a:ext cx="3783013" cy="5511800"/>
          </a:xfrm>
        </p:spPr>
        <p:txBody>
          <a:bodyPr/>
          <a:lstStyle/>
          <a:p>
            <a:r>
              <a:rPr lang="en-GB" dirty="0"/>
              <a:t>Let’s slay a Dragon</a:t>
            </a:r>
          </a:p>
          <a:p>
            <a:r>
              <a:rPr lang="en-GB" dirty="0">
                <a:solidFill>
                  <a:schemeClr val="accent1"/>
                </a:solidFill>
              </a:rPr>
              <a:t>The Beast</a:t>
            </a:r>
          </a:p>
          <a:p>
            <a:r>
              <a:rPr lang="en-GB" dirty="0"/>
              <a:t>The Hero</a:t>
            </a:r>
          </a:p>
          <a:p>
            <a:r>
              <a:rPr lang="en-GB" dirty="0"/>
              <a:t>A Princess?</a:t>
            </a:r>
          </a:p>
          <a:p>
            <a:r>
              <a:rPr lang="en-GB" dirty="0"/>
              <a:t>The Quest</a:t>
            </a:r>
          </a:p>
          <a:p>
            <a:r>
              <a:rPr lang="en-GB" dirty="0"/>
              <a:t>Treasure!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967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  <a:p>
            <a:r>
              <a:rPr lang="en-GB" dirty="0"/>
              <a:t>Data model</a:t>
            </a:r>
          </a:p>
          <a:p>
            <a:r>
              <a:rPr lang="en-GB" dirty="0"/>
              <a:t>API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  <a:p>
            <a:pPr algn="ctr"/>
            <a:r>
              <a:rPr lang="en-GB" dirty="0"/>
              <a:t>Change detection</a:t>
            </a:r>
          </a:p>
          <a:p>
            <a:pPr algn="ctr"/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</a:p>
          <a:p>
            <a:pPr algn="r"/>
            <a:r>
              <a:rPr lang="en-GB" dirty="0"/>
              <a:t>Data model</a:t>
            </a:r>
          </a:p>
          <a:p>
            <a:pPr algn="r"/>
            <a:r>
              <a:rPr lang="en-GB" dirty="0"/>
              <a:t>API</a:t>
            </a:r>
          </a:p>
          <a:p>
            <a:pPr algn="r"/>
            <a:r>
              <a:rPr lang="en-GB" dirty="0"/>
              <a:t>UI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4714F9-1F3D-4D1C-9E5E-ED09ACAE95F3}"/>
              </a:ext>
            </a:extLst>
          </p:cNvPr>
          <p:cNvSpPr/>
          <p:nvPr/>
        </p:nvSpPr>
        <p:spPr>
          <a:xfrm rot="20053025">
            <a:off x="524093" y="3381773"/>
            <a:ext cx="2759294" cy="891257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Still Build it yourself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413253-810A-423F-8611-AAC353815F52}"/>
              </a:ext>
            </a:extLst>
          </p:cNvPr>
          <p:cNvSpPr/>
          <p:nvPr/>
        </p:nvSpPr>
        <p:spPr>
          <a:xfrm rot="1295912">
            <a:off x="1891678" y="2079448"/>
            <a:ext cx="2264607" cy="798732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err="1">
                <a:solidFill>
                  <a:schemeClr val="accent1"/>
                </a:solidFill>
              </a:rPr>
              <a:t>Timesliced</a:t>
            </a:r>
            <a:r>
              <a:rPr lang="en-GB" sz="2000" b="1" dirty="0">
                <a:solidFill>
                  <a:schemeClr val="accent1"/>
                </a:solidFill>
              </a:rPr>
              <a:t>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9BB399-AA78-41FE-B5A1-B8D6CDEEB108}"/>
              </a:ext>
            </a:extLst>
          </p:cNvPr>
          <p:cNvSpPr/>
          <p:nvPr/>
        </p:nvSpPr>
        <p:spPr>
          <a:xfrm rot="20053025">
            <a:off x="5339187" y="2855447"/>
            <a:ext cx="2418153" cy="1155866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No middleware!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2AD699-AB07-47CF-A794-DF0DBB85B85D}"/>
              </a:ext>
            </a:extLst>
          </p:cNvPr>
          <p:cNvSpPr/>
          <p:nvPr/>
        </p:nvSpPr>
        <p:spPr>
          <a:xfrm rot="251814">
            <a:off x="8654530" y="1323402"/>
            <a:ext cx="2487265" cy="989981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Offline model using </a:t>
            </a:r>
            <a:r>
              <a:rPr lang="en-GB" sz="2000" b="1" dirty="0" err="1">
                <a:solidFill>
                  <a:schemeClr val="accent1"/>
                </a:solidFill>
              </a:rPr>
              <a:t>indexedDB</a:t>
            </a:r>
            <a:endParaRPr lang="en-GB" sz="2000" b="1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CDACE7-0B93-4341-907E-722BB062FFC7}"/>
              </a:ext>
            </a:extLst>
          </p:cNvPr>
          <p:cNvSpPr/>
          <p:nvPr/>
        </p:nvSpPr>
        <p:spPr>
          <a:xfrm rot="20255778">
            <a:off x="8758105" y="3223660"/>
            <a:ext cx="2108998" cy="753584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Business objects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2D9ABA-7227-4143-848C-1237C24E8918}"/>
              </a:ext>
            </a:extLst>
          </p:cNvPr>
          <p:cNvSpPr/>
          <p:nvPr/>
        </p:nvSpPr>
        <p:spPr>
          <a:xfrm rot="567077">
            <a:off x="9815504" y="4016230"/>
            <a:ext cx="2108998" cy="753584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/>
                </a:solidFill>
              </a:rPr>
              <a:t>UI5 is still Awesome!</a:t>
            </a:r>
          </a:p>
        </p:txBody>
      </p:sp>
    </p:spTree>
    <p:extLst>
      <p:ext uri="{BB962C8B-B14F-4D97-AF65-F5344CB8AC3E}">
        <p14:creationId xmlns:p14="http://schemas.microsoft.com/office/powerpoint/2010/main" val="552301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3999" y="3090446"/>
            <a:ext cx="7538275" cy="677108"/>
          </a:xfrm>
        </p:spPr>
        <p:txBody>
          <a:bodyPr/>
          <a:lstStyle/>
          <a:p>
            <a:r>
              <a:rPr lang="en-US" sz="4000" dirty="0"/>
              <a:t>From a kingdom </a:t>
            </a:r>
            <a:r>
              <a:rPr lang="en-US" dirty="0">
                <a:solidFill>
                  <a:srgbClr val="FFA42C"/>
                </a:solidFill>
              </a:rPr>
              <a:t>far far away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42275" y="939800"/>
            <a:ext cx="3783013" cy="5511800"/>
          </a:xfrm>
        </p:spPr>
        <p:txBody>
          <a:bodyPr/>
          <a:lstStyle/>
          <a:p>
            <a:r>
              <a:rPr lang="en-GB" dirty="0"/>
              <a:t>Let’s slay a Dragon</a:t>
            </a:r>
          </a:p>
          <a:p>
            <a:r>
              <a:rPr lang="en-GB" dirty="0"/>
              <a:t>The Beast</a:t>
            </a:r>
          </a:p>
          <a:p>
            <a:r>
              <a:rPr lang="en-GB" dirty="0">
                <a:solidFill>
                  <a:srgbClr val="FFA42C"/>
                </a:solidFill>
              </a:rPr>
              <a:t>The Hero</a:t>
            </a:r>
          </a:p>
          <a:p>
            <a:r>
              <a:rPr lang="en-GB" dirty="0"/>
              <a:t>A Princess?</a:t>
            </a:r>
          </a:p>
          <a:p>
            <a:r>
              <a:rPr lang="en-GB" dirty="0"/>
              <a:t>The Quest</a:t>
            </a:r>
          </a:p>
          <a:p>
            <a:r>
              <a:rPr lang="en-GB" dirty="0"/>
              <a:t>Treasure!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4412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Backend</a:t>
            </a:r>
            <a:r>
              <a:rPr lang="en-GB" dirty="0"/>
              <a:t> </a:t>
            </a:r>
          </a:p>
          <a:p>
            <a:r>
              <a:rPr lang="en-GB" dirty="0"/>
              <a:t>Data model</a:t>
            </a:r>
          </a:p>
          <a:p>
            <a:r>
              <a:rPr lang="en-GB" dirty="0"/>
              <a:t>API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>
                <a:solidFill>
                  <a:schemeClr val="tx1">
                    <a:lumMod val="50000"/>
                  </a:schemeClr>
                </a:solidFill>
              </a:rPr>
              <a:t>Synchronization</a:t>
            </a:r>
            <a:endParaRPr lang="en-GB" u="sng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GB" dirty="0">
                <a:solidFill>
                  <a:schemeClr val="tx1">
                    <a:lumMod val="50000"/>
                  </a:schemeClr>
                </a:solidFill>
              </a:rPr>
              <a:t>Change detection</a:t>
            </a:r>
          </a:p>
          <a:p>
            <a:pPr algn="ctr"/>
            <a:endParaRPr lang="en-GB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>
                <a:solidFill>
                  <a:schemeClr val="tx1">
                    <a:lumMod val="50000"/>
                  </a:schemeClr>
                </a:solidFill>
              </a:rPr>
              <a:t>Frontend</a:t>
            </a:r>
          </a:p>
          <a:p>
            <a:pPr algn="r"/>
            <a:r>
              <a:rPr lang="en-GB" dirty="0">
                <a:solidFill>
                  <a:schemeClr val="tx1">
                    <a:lumMod val="50000"/>
                  </a:schemeClr>
                </a:solidFill>
              </a:rPr>
              <a:t>Data model</a:t>
            </a:r>
          </a:p>
          <a:p>
            <a:pPr algn="r"/>
            <a:r>
              <a:rPr lang="en-GB" sz="3200" dirty="0">
                <a:solidFill>
                  <a:schemeClr val="tx1">
                    <a:lumMod val="50000"/>
                  </a:schemeClr>
                </a:solidFill>
              </a:rPr>
              <a:t>API</a:t>
            </a:r>
          </a:p>
          <a:p>
            <a:pPr algn="r"/>
            <a:r>
              <a:rPr lang="en-GB" sz="3200" dirty="0">
                <a:solidFill>
                  <a:schemeClr val="tx1">
                    <a:lumMod val="50000"/>
                  </a:schemeClr>
                </a:solidFill>
              </a:rPr>
              <a:t>UI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4714F9-1F3D-4D1C-9E5E-ED09ACAE95F3}"/>
              </a:ext>
            </a:extLst>
          </p:cNvPr>
          <p:cNvSpPr/>
          <p:nvPr/>
        </p:nvSpPr>
        <p:spPr>
          <a:xfrm rot="20053025">
            <a:off x="524093" y="3381773"/>
            <a:ext cx="2759294" cy="891257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Still Build it yourself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413253-810A-423F-8611-AAC353815F52}"/>
              </a:ext>
            </a:extLst>
          </p:cNvPr>
          <p:cNvSpPr/>
          <p:nvPr/>
        </p:nvSpPr>
        <p:spPr>
          <a:xfrm rot="1295912">
            <a:off x="1891678" y="2079448"/>
            <a:ext cx="2264607" cy="798732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rgbClr val="FFA4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err="1">
                <a:solidFill>
                  <a:srgbClr val="FFA42C"/>
                </a:solidFill>
              </a:rPr>
              <a:t>Timesliced</a:t>
            </a:r>
            <a:r>
              <a:rPr lang="en-GB" sz="2000" b="1" dirty="0">
                <a:solidFill>
                  <a:srgbClr val="FFA42C"/>
                </a:solidFill>
              </a:rPr>
              <a:t>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9BB399-AA78-41FE-B5A1-B8D6CDEEB108}"/>
              </a:ext>
            </a:extLst>
          </p:cNvPr>
          <p:cNvSpPr/>
          <p:nvPr/>
        </p:nvSpPr>
        <p:spPr>
          <a:xfrm rot="20053025">
            <a:off x="5339187" y="2855447"/>
            <a:ext cx="2418153" cy="1155866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No middleware!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2AD699-AB07-47CF-A794-DF0DBB85B85D}"/>
              </a:ext>
            </a:extLst>
          </p:cNvPr>
          <p:cNvSpPr/>
          <p:nvPr/>
        </p:nvSpPr>
        <p:spPr>
          <a:xfrm rot="251814">
            <a:off x="8654530" y="1323402"/>
            <a:ext cx="2487265" cy="989981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Offline model using </a:t>
            </a:r>
            <a:r>
              <a:rPr lang="en-GB" sz="2000" b="1" dirty="0" err="1">
                <a:solidFill>
                  <a:schemeClr val="tx1">
                    <a:lumMod val="50000"/>
                  </a:schemeClr>
                </a:solidFill>
              </a:rPr>
              <a:t>indexedDB</a:t>
            </a:r>
            <a:endParaRPr lang="en-GB" sz="20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CDACE7-0B93-4341-907E-722BB062FFC7}"/>
              </a:ext>
            </a:extLst>
          </p:cNvPr>
          <p:cNvSpPr/>
          <p:nvPr/>
        </p:nvSpPr>
        <p:spPr>
          <a:xfrm rot="20255778">
            <a:off x="8758105" y="3223660"/>
            <a:ext cx="2108998" cy="753584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Business objects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2D9ABA-7227-4143-848C-1237C24E8918}"/>
              </a:ext>
            </a:extLst>
          </p:cNvPr>
          <p:cNvSpPr/>
          <p:nvPr/>
        </p:nvSpPr>
        <p:spPr>
          <a:xfrm rot="567077">
            <a:off x="9815504" y="4016230"/>
            <a:ext cx="2108998" cy="753584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UI5 is still Awesome!</a:t>
            </a:r>
          </a:p>
        </p:txBody>
      </p:sp>
    </p:spTree>
    <p:extLst>
      <p:ext uri="{BB962C8B-B14F-4D97-AF65-F5344CB8AC3E}">
        <p14:creationId xmlns:p14="http://schemas.microsoft.com/office/powerpoint/2010/main" val="3048047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>
                <a:solidFill>
                  <a:srgbClr val="FFA42C"/>
                </a:solidFill>
              </a:rPr>
              <a:t>Timesliced</a:t>
            </a:r>
            <a:r>
              <a:rPr lang="en-GB" dirty="0">
                <a:solidFill>
                  <a:srgbClr val="FFA42C"/>
                </a:solidFill>
              </a:rPr>
              <a:t> </a:t>
            </a:r>
            <a:r>
              <a:rPr lang="en-GB" dirty="0"/>
              <a:t>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600" dirty="0"/>
              <a:t>In a CRUD-model, 1 object is represented by 1 entry in a table</a:t>
            </a:r>
          </a:p>
          <a:p>
            <a:r>
              <a:rPr lang="en-GB" sz="3600" dirty="0"/>
              <a:t>This record can be read, changed and removed, or a new object created</a:t>
            </a:r>
          </a:p>
        </p:txBody>
      </p:sp>
    </p:spTree>
    <p:extLst>
      <p:ext uri="{BB962C8B-B14F-4D97-AF65-F5344CB8AC3E}">
        <p14:creationId xmlns:p14="http://schemas.microsoft.com/office/powerpoint/2010/main" val="3918449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>
                <a:solidFill>
                  <a:srgbClr val="FFA42C"/>
                </a:solidFill>
              </a:rPr>
              <a:t>Timesliced</a:t>
            </a:r>
            <a:r>
              <a:rPr lang="en-GB" dirty="0">
                <a:solidFill>
                  <a:srgbClr val="FFA42C"/>
                </a:solidFill>
              </a:rPr>
              <a:t> </a:t>
            </a:r>
            <a:r>
              <a:rPr lang="en-GB" dirty="0"/>
              <a:t>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600" dirty="0"/>
              <a:t>In a </a:t>
            </a:r>
            <a:r>
              <a:rPr lang="en-GB" sz="3600" dirty="0" err="1">
                <a:solidFill>
                  <a:srgbClr val="FFA42C"/>
                </a:solidFill>
              </a:rPr>
              <a:t>Timesliced</a:t>
            </a:r>
            <a:r>
              <a:rPr lang="en-GB" sz="3600" dirty="0">
                <a:solidFill>
                  <a:srgbClr val="FFA42C"/>
                </a:solidFill>
              </a:rPr>
              <a:t> </a:t>
            </a:r>
            <a:r>
              <a:rPr lang="en-GB" sz="3600" dirty="0"/>
              <a:t>CR-Model, an object is represented by a set of records, which each represent a change at a certain time.</a:t>
            </a:r>
          </a:p>
          <a:p>
            <a:r>
              <a:rPr lang="en-GB" sz="3600" dirty="0"/>
              <a:t>A new change can be added, or a delete record inserted</a:t>
            </a:r>
          </a:p>
        </p:txBody>
      </p:sp>
    </p:spTree>
    <p:extLst>
      <p:ext uri="{BB962C8B-B14F-4D97-AF65-F5344CB8AC3E}">
        <p14:creationId xmlns:p14="http://schemas.microsoft.com/office/powerpoint/2010/main" val="1295895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1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Tom Van Doorslaer, Fiddle</a:t>
            </a:r>
          </a:p>
          <a:p>
            <a:r>
              <a:rPr lang="en-US" dirty="0"/>
              <a:t>June 30, 2017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Let’s Tame a Dragon!!</a:t>
            </a:r>
            <a:br>
              <a:rPr lang="en-US" dirty="0"/>
            </a:br>
            <a:r>
              <a:rPr lang="en-US" dirty="0">
                <a:solidFill>
                  <a:srgbClr val="FFA42C"/>
                </a:solidFill>
              </a:rPr>
              <a:t>I mean a mobile app</a:t>
            </a:r>
          </a:p>
        </p:txBody>
      </p:sp>
      <p:pic>
        <p:nvPicPr>
          <p:cNvPr id="1026" name="Picture 2" descr="https://raw.githubusercontent.com/akudev/openui5/a5440cffae7adc3652b3c5272389fc40d76578b5/ui5con/resources/UI5con_Logo_pl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0450" y="1323864"/>
            <a:ext cx="6158989" cy="3971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748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>
                <a:solidFill>
                  <a:srgbClr val="FFA42C"/>
                </a:solidFill>
              </a:rPr>
              <a:t>Timesliced</a:t>
            </a:r>
            <a:r>
              <a:rPr lang="en-GB" dirty="0">
                <a:solidFill>
                  <a:srgbClr val="FFA42C"/>
                </a:solidFill>
              </a:rPr>
              <a:t> </a:t>
            </a:r>
            <a:r>
              <a:rPr lang="en-GB" dirty="0"/>
              <a:t>tables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637175109"/>
              </p:ext>
            </p:extLst>
          </p:nvPr>
        </p:nvGraphicFramePr>
        <p:xfrm>
          <a:off x="409575" y="1492250"/>
          <a:ext cx="11185524" cy="822960"/>
        </p:xfrm>
        <a:graphic>
          <a:graphicData uri="http://schemas.openxmlformats.org/drawingml/2006/table">
            <a:tbl>
              <a:tblPr firstRow="1" lastRow="1" bandRow="1">
                <a:tableStyleId>{69012ECD-51FC-41F1-AA8D-1B2483CD663E}</a:tableStyleId>
              </a:tblPr>
              <a:tblGrid>
                <a:gridCol w="519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9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9314">
                  <a:extLst>
                    <a:ext uri="{9D8B030D-6E8A-4147-A177-3AD203B41FA5}">
                      <a16:colId xmlns:a16="http://schemas.microsoft.com/office/drawing/2014/main" val="2387670849"/>
                    </a:ext>
                  </a:extLst>
                </a:gridCol>
                <a:gridCol w="15093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42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642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received_on_server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20170101143510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Smag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6297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>
                <a:solidFill>
                  <a:srgbClr val="FFA42C"/>
                </a:solidFill>
              </a:rPr>
              <a:t>Timesliced</a:t>
            </a:r>
            <a:r>
              <a:rPr lang="en-GB" dirty="0">
                <a:solidFill>
                  <a:srgbClr val="FFA42C"/>
                </a:solidFill>
              </a:rPr>
              <a:t> </a:t>
            </a:r>
            <a:r>
              <a:rPr lang="en-GB" dirty="0"/>
              <a:t>tables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143611056"/>
              </p:ext>
            </p:extLst>
          </p:nvPr>
        </p:nvGraphicFramePr>
        <p:xfrm>
          <a:off x="409575" y="1492250"/>
          <a:ext cx="11185524" cy="1645920"/>
        </p:xfrm>
        <a:graphic>
          <a:graphicData uri="http://schemas.openxmlformats.org/drawingml/2006/table">
            <a:tbl>
              <a:tblPr firstRow="1" lastRow="1" bandRow="1">
                <a:tableStyleId>{69012ECD-51FC-41F1-AA8D-1B2483CD663E}</a:tableStyleId>
              </a:tblPr>
              <a:tblGrid>
                <a:gridCol w="519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8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1886">
                  <a:extLst>
                    <a:ext uri="{9D8B030D-6E8A-4147-A177-3AD203B41FA5}">
                      <a16:colId xmlns:a16="http://schemas.microsoft.com/office/drawing/2014/main" val="1094213923"/>
                    </a:ext>
                  </a:extLst>
                </a:gridCol>
                <a:gridCol w="14077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42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642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received_on_server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20170101143510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Smag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20170101143615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20170101143615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Smag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4500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>
                <a:solidFill>
                  <a:srgbClr val="FFA42C"/>
                </a:solidFill>
              </a:rPr>
              <a:t>Timesliced</a:t>
            </a:r>
            <a:r>
              <a:rPr lang="en-GB" dirty="0">
                <a:solidFill>
                  <a:srgbClr val="FFA42C"/>
                </a:solidFill>
              </a:rPr>
              <a:t> </a:t>
            </a:r>
            <a:r>
              <a:rPr lang="en-GB" dirty="0"/>
              <a:t>tables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300143498"/>
              </p:ext>
            </p:extLst>
          </p:nvPr>
        </p:nvGraphicFramePr>
        <p:xfrm>
          <a:off x="409575" y="1492250"/>
          <a:ext cx="11185527" cy="2057400"/>
        </p:xfrm>
        <a:graphic>
          <a:graphicData uri="http://schemas.openxmlformats.org/drawingml/2006/table">
            <a:tbl>
              <a:tblPr firstRow="1" lastRow="1" bandRow="1">
                <a:tableStyleId>{69012ECD-51FC-41F1-AA8D-1B2483CD663E}</a:tableStyleId>
              </a:tblPr>
              <a:tblGrid>
                <a:gridCol w="6644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410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1807">
                  <a:extLst>
                    <a:ext uri="{9D8B030D-6E8A-4147-A177-3AD203B41FA5}">
                      <a16:colId xmlns:a16="http://schemas.microsoft.com/office/drawing/2014/main" val="1612127793"/>
                    </a:ext>
                  </a:extLst>
                </a:gridCol>
                <a:gridCol w="16527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27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27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received_on_server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20170101143510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Smag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20170101143615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20170101153000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Smaug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20170101153000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Smaug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66599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>
                <a:solidFill>
                  <a:srgbClr val="FFA42C"/>
                </a:solidFill>
              </a:rPr>
              <a:t>Timesliced</a:t>
            </a:r>
            <a:r>
              <a:rPr lang="en-GB" dirty="0">
                <a:solidFill>
                  <a:srgbClr val="FFA42C"/>
                </a:solidFill>
              </a:rPr>
              <a:t> </a:t>
            </a:r>
            <a:r>
              <a:rPr lang="en-GB" dirty="0"/>
              <a:t>tables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903506483"/>
              </p:ext>
            </p:extLst>
          </p:nvPr>
        </p:nvGraphicFramePr>
        <p:xfrm>
          <a:off x="409575" y="1492250"/>
          <a:ext cx="11185525" cy="2468880"/>
        </p:xfrm>
        <a:graphic>
          <a:graphicData uri="http://schemas.openxmlformats.org/drawingml/2006/table">
            <a:tbl>
              <a:tblPr firstRow="1" lastRow="1" bandRow="1">
                <a:tableStyleId>{69012ECD-51FC-41F1-AA8D-1B2483CD663E}</a:tableStyleId>
              </a:tblPr>
              <a:tblGrid>
                <a:gridCol w="5069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337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3736">
                  <a:extLst>
                    <a:ext uri="{9D8B030D-6E8A-4147-A177-3AD203B41FA5}">
                      <a16:colId xmlns:a16="http://schemas.microsoft.com/office/drawing/2014/main" val="3145840764"/>
                    </a:ext>
                  </a:extLst>
                </a:gridCol>
                <a:gridCol w="16703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03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035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received_on_server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20170101143510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Smag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20170101143615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20170101153000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20170103000000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Smaug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20170101153000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20170115000000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Tamed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20170101153000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20170115000000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Smaug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Dragon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Tamed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0058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>
                <a:solidFill>
                  <a:srgbClr val="FFA42C"/>
                </a:solidFill>
              </a:rPr>
              <a:t>Timesliced</a:t>
            </a:r>
            <a:r>
              <a:rPr lang="en-GB" dirty="0">
                <a:solidFill>
                  <a:srgbClr val="FFA42C"/>
                </a:solidFill>
              </a:rPr>
              <a:t> </a:t>
            </a:r>
            <a:r>
              <a:rPr lang="en-GB" dirty="0"/>
              <a:t>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600" dirty="0"/>
              <a:t>No locking issues!</a:t>
            </a:r>
          </a:p>
          <a:p>
            <a:r>
              <a:rPr lang="en-GB" sz="3600" dirty="0"/>
              <a:t>No data conflicts!</a:t>
            </a:r>
          </a:p>
          <a:p>
            <a:r>
              <a:rPr lang="en-GB" sz="3600" dirty="0"/>
              <a:t>Change documents included</a:t>
            </a:r>
          </a:p>
          <a:p>
            <a:r>
              <a:rPr lang="en-GB" sz="3600" dirty="0"/>
              <a:t>Undo!</a:t>
            </a:r>
          </a:p>
          <a:p>
            <a:r>
              <a:rPr lang="en-GB" sz="3600" dirty="0"/>
              <a:t>Review/approve/reject</a:t>
            </a:r>
          </a:p>
          <a:p>
            <a:r>
              <a:rPr lang="en-GB" sz="3600" dirty="0"/>
              <a:t>API’s become super simple!</a:t>
            </a:r>
          </a:p>
        </p:txBody>
      </p:sp>
    </p:spTree>
    <p:extLst>
      <p:ext uri="{BB962C8B-B14F-4D97-AF65-F5344CB8AC3E}">
        <p14:creationId xmlns:p14="http://schemas.microsoft.com/office/powerpoint/2010/main" val="73085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Backend</a:t>
            </a:r>
            <a:r>
              <a:rPr lang="en-GB" dirty="0"/>
              <a:t> </a:t>
            </a:r>
          </a:p>
          <a:p>
            <a:r>
              <a:rPr lang="en-GB" dirty="0"/>
              <a:t>Data model</a:t>
            </a:r>
          </a:p>
          <a:p>
            <a:r>
              <a:rPr lang="en-GB" dirty="0"/>
              <a:t>API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>
                <a:solidFill>
                  <a:schemeClr val="tx1">
                    <a:lumMod val="50000"/>
                  </a:schemeClr>
                </a:solidFill>
              </a:rPr>
              <a:t>Synchronization</a:t>
            </a:r>
            <a:endParaRPr lang="en-GB" u="sng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GB" dirty="0">
                <a:solidFill>
                  <a:schemeClr val="tx1">
                    <a:lumMod val="50000"/>
                  </a:schemeClr>
                </a:solidFill>
              </a:rPr>
              <a:t>Change detection</a:t>
            </a:r>
          </a:p>
          <a:p>
            <a:pPr algn="ctr"/>
            <a:endParaRPr lang="en-GB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>
                <a:solidFill>
                  <a:schemeClr val="tx1">
                    <a:lumMod val="50000"/>
                  </a:schemeClr>
                </a:solidFill>
              </a:rPr>
              <a:t>Frontend</a:t>
            </a:r>
          </a:p>
          <a:p>
            <a:pPr algn="r"/>
            <a:r>
              <a:rPr lang="en-GB" dirty="0">
                <a:solidFill>
                  <a:schemeClr val="tx1">
                    <a:lumMod val="50000"/>
                  </a:schemeClr>
                </a:solidFill>
              </a:rPr>
              <a:t>Data model</a:t>
            </a:r>
          </a:p>
          <a:p>
            <a:pPr algn="r"/>
            <a:r>
              <a:rPr lang="en-GB" sz="3200" dirty="0">
                <a:solidFill>
                  <a:schemeClr val="tx1">
                    <a:lumMod val="50000"/>
                  </a:schemeClr>
                </a:solidFill>
              </a:rPr>
              <a:t>API</a:t>
            </a:r>
          </a:p>
          <a:p>
            <a:pPr algn="r"/>
            <a:r>
              <a:rPr lang="en-GB" sz="3200" dirty="0">
                <a:solidFill>
                  <a:schemeClr val="tx1">
                    <a:lumMod val="50000"/>
                  </a:schemeClr>
                </a:solidFill>
              </a:rPr>
              <a:t>UI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4714F9-1F3D-4D1C-9E5E-ED09ACAE95F3}"/>
              </a:ext>
            </a:extLst>
          </p:cNvPr>
          <p:cNvSpPr/>
          <p:nvPr/>
        </p:nvSpPr>
        <p:spPr>
          <a:xfrm rot="20053025">
            <a:off x="524093" y="3381773"/>
            <a:ext cx="2759294" cy="891257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rgbClr val="FFA4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rgbClr val="FFA42C"/>
                </a:solidFill>
              </a:rPr>
              <a:t>Still Build it yourself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413253-810A-423F-8611-AAC353815F52}"/>
              </a:ext>
            </a:extLst>
          </p:cNvPr>
          <p:cNvSpPr/>
          <p:nvPr/>
        </p:nvSpPr>
        <p:spPr>
          <a:xfrm rot="1295912">
            <a:off x="1891678" y="2079448"/>
            <a:ext cx="2264607" cy="798732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err="1">
                <a:solidFill>
                  <a:schemeClr val="tx1">
                    <a:lumMod val="50000"/>
                  </a:schemeClr>
                </a:solidFill>
              </a:rPr>
              <a:t>Timesliced</a:t>
            </a:r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9BB399-AA78-41FE-B5A1-B8D6CDEEB108}"/>
              </a:ext>
            </a:extLst>
          </p:cNvPr>
          <p:cNvSpPr/>
          <p:nvPr/>
        </p:nvSpPr>
        <p:spPr>
          <a:xfrm rot="20053025">
            <a:off x="5339187" y="2855447"/>
            <a:ext cx="2418153" cy="1155866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No middleware!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2AD699-AB07-47CF-A794-DF0DBB85B85D}"/>
              </a:ext>
            </a:extLst>
          </p:cNvPr>
          <p:cNvSpPr/>
          <p:nvPr/>
        </p:nvSpPr>
        <p:spPr>
          <a:xfrm rot="251814">
            <a:off x="8654530" y="1323402"/>
            <a:ext cx="2487265" cy="989981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Offline model using </a:t>
            </a:r>
            <a:r>
              <a:rPr lang="en-GB" sz="2000" b="1" dirty="0" err="1">
                <a:solidFill>
                  <a:schemeClr val="tx1">
                    <a:lumMod val="50000"/>
                  </a:schemeClr>
                </a:solidFill>
              </a:rPr>
              <a:t>indexedDB</a:t>
            </a:r>
            <a:endParaRPr lang="en-GB" sz="20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CDACE7-0B93-4341-907E-722BB062FFC7}"/>
              </a:ext>
            </a:extLst>
          </p:cNvPr>
          <p:cNvSpPr/>
          <p:nvPr/>
        </p:nvSpPr>
        <p:spPr>
          <a:xfrm rot="20255778">
            <a:off x="8758105" y="3223660"/>
            <a:ext cx="2108998" cy="753584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Business objects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2D9ABA-7227-4143-848C-1237C24E8918}"/>
              </a:ext>
            </a:extLst>
          </p:cNvPr>
          <p:cNvSpPr/>
          <p:nvPr/>
        </p:nvSpPr>
        <p:spPr>
          <a:xfrm rot="567077">
            <a:off x="9815504" y="4016230"/>
            <a:ext cx="2108998" cy="753584"/>
          </a:xfrm>
          <a:prstGeom prst="rect">
            <a:avLst/>
          </a:prstGeom>
          <a:solidFill>
            <a:srgbClr val="000000">
              <a:alpha val="47059"/>
            </a:srgbClr>
          </a:solidFill>
          <a:ln w="762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>
                    <a:lumMod val="50000"/>
                  </a:schemeClr>
                </a:solidFill>
              </a:rPr>
              <a:t>UI5 is still Awesome!</a:t>
            </a:r>
          </a:p>
        </p:txBody>
      </p:sp>
    </p:spTree>
    <p:extLst>
      <p:ext uri="{BB962C8B-B14F-4D97-AF65-F5344CB8AC3E}">
        <p14:creationId xmlns:p14="http://schemas.microsoft.com/office/powerpoint/2010/main" val="3007228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You’ll want her </a:t>
            </a:r>
            <a:r>
              <a:rPr lang="en-US" dirty="0">
                <a:solidFill>
                  <a:srgbClr val="FFA42C"/>
                </a:solidFill>
              </a:rPr>
              <a:t>number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Let’s slay a Dragon</a:t>
            </a:r>
          </a:p>
          <a:p>
            <a:r>
              <a:rPr lang="en-GB" dirty="0"/>
              <a:t>The Beast</a:t>
            </a:r>
          </a:p>
          <a:p>
            <a:r>
              <a:rPr lang="en-GB" dirty="0"/>
              <a:t>The Hero</a:t>
            </a:r>
          </a:p>
          <a:p>
            <a:r>
              <a:rPr lang="en-GB" dirty="0">
                <a:solidFill>
                  <a:schemeClr val="accent1"/>
                </a:solidFill>
              </a:rPr>
              <a:t>A Princess?</a:t>
            </a:r>
          </a:p>
          <a:p>
            <a:r>
              <a:rPr lang="en-GB" dirty="0"/>
              <a:t>The Quest</a:t>
            </a:r>
          </a:p>
          <a:p>
            <a:r>
              <a:rPr lang="en-GB" dirty="0"/>
              <a:t>Treasure!</a:t>
            </a:r>
          </a:p>
        </p:txBody>
      </p:sp>
    </p:spTree>
    <p:extLst>
      <p:ext uri="{BB962C8B-B14F-4D97-AF65-F5344CB8AC3E}">
        <p14:creationId xmlns:p14="http://schemas.microsoft.com/office/powerpoint/2010/main" val="24397336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Offline </a:t>
            </a:r>
            <a:r>
              <a:rPr lang="en-GB" dirty="0" err="1"/>
              <a:t>BusinessObject</a:t>
            </a:r>
            <a:r>
              <a:rPr lang="en-GB" dirty="0" err="1">
                <a:solidFill>
                  <a:schemeClr val="accent1"/>
                </a:solidFill>
              </a:rPr>
              <a:t>Model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2800" dirty="0">
                <a:solidFill>
                  <a:srgbClr val="FFA42C"/>
                </a:solidFill>
              </a:rPr>
              <a:t>First</a:t>
            </a:r>
            <a:r>
              <a:rPr lang="en-GB" sz="2800" dirty="0"/>
              <a:t>, a little rant: What is a Model?</a:t>
            </a:r>
          </a:p>
          <a:p>
            <a:endParaRPr lang="en-GB" sz="2800" dirty="0"/>
          </a:p>
          <a:p>
            <a:r>
              <a:rPr lang="en-GB" sz="2800" dirty="0"/>
              <a:t>A model contains data and business logic</a:t>
            </a:r>
          </a:p>
          <a:p>
            <a:endParaRPr lang="en-GB" sz="2800" dirty="0"/>
          </a:p>
          <a:p>
            <a:r>
              <a:rPr lang="en-GB" sz="2800" dirty="0"/>
              <a:t>But in a </a:t>
            </a:r>
            <a:r>
              <a:rPr lang="en-GB" sz="2800" dirty="0" err="1"/>
              <a:t>webservice</a:t>
            </a:r>
            <a:r>
              <a:rPr lang="en-GB" sz="2800" dirty="0"/>
              <a:t>, the logic is on the server</a:t>
            </a:r>
          </a:p>
        </p:txBody>
      </p:sp>
    </p:spTree>
    <p:extLst>
      <p:ext uri="{BB962C8B-B14F-4D97-AF65-F5344CB8AC3E}">
        <p14:creationId xmlns:p14="http://schemas.microsoft.com/office/powerpoint/2010/main" val="40454142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Offline </a:t>
            </a:r>
            <a:r>
              <a:rPr lang="en-GB" dirty="0" err="1">
                <a:solidFill>
                  <a:schemeClr val="accent1"/>
                </a:solidFill>
              </a:rPr>
              <a:t>BusinessObject</a:t>
            </a:r>
            <a:r>
              <a:rPr lang="en-GB" dirty="0" err="1"/>
              <a:t>Model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2800" dirty="0"/>
              <a:t>It’s offline! Using </a:t>
            </a:r>
            <a:r>
              <a:rPr lang="en-GB" sz="2800" dirty="0" err="1"/>
              <a:t>IndexedDB</a:t>
            </a:r>
            <a:endParaRPr lang="en-GB" sz="2800" dirty="0"/>
          </a:p>
          <a:p>
            <a:endParaRPr lang="en-GB" sz="2800" dirty="0"/>
          </a:p>
          <a:p>
            <a:r>
              <a:rPr lang="en-GB" sz="2800" dirty="0"/>
              <a:t>It </a:t>
            </a:r>
            <a:r>
              <a:rPr lang="en-GB" sz="2800" dirty="0">
                <a:solidFill>
                  <a:srgbClr val="FFA42C"/>
                </a:solidFill>
              </a:rPr>
              <a:t>automagically</a:t>
            </a:r>
            <a:r>
              <a:rPr lang="en-GB" sz="2800" dirty="0"/>
              <a:t> stores all entries in a local </a:t>
            </a:r>
            <a:r>
              <a:rPr lang="en-GB" sz="2800" dirty="0" err="1"/>
              <a:t>IndexedDB</a:t>
            </a:r>
            <a:r>
              <a:rPr lang="en-GB" sz="2800" dirty="0"/>
              <a:t>, upon sync</a:t>
            </a:r>
          </a:p>
          <a:p>
            <a:endParaRPr lang="en-GB" sz="2800" dirty="0"/>
          </a:p>
          <a:p>
            <a:r>
              <a:rPr lang="en-GB" sz="2800" dirty="0"/>
              <a:t>Using </a:t>
            </a:r>
            <a:r>
              <a:rPr lang="en-GB" sz="2800" dirty="0" err="1"/>
              <a:t>changeRecords</a:t>
            </a:r>
            <a:r>
              <a:rPr lang="en-GB" sz="2800" dirty="0"/>
              <a:t> (remember </a:t>
            </a:r>
            <a:r>
              <a:rPr lang="en-GB" sz="2800" dirty="0" err="1"/>
              <a:t>timeslices</a:t>
            </a:r>
            <a:r>
              <a:rPr lang="en-GB" sz="2800" dirty="0"/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40875862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Offline </a:t>
            </a:r>
            <a:r>
              <a:rPr lang="en-GB" dirty="0" err="1">
                <a:solidFill>
                  <a:schemeClr val="accent1"/>
                </a:solidFill>
              </a:rPr>
              <a:t>BusinessObject</a:t>
            </a:r>
            <a:r>
              <a:rPr lang="en-GB" dirty="0" err="1"/>
              <a:t>Model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09576" y="1492250"/>
            <a:ext cx="5689384" cy="4908550"/>
          </a:xfrm>
        </p:spPr>
        <p:txBody>
          <a:bodyPr/>
          <a:lstStyle/>
          <a:p>
            <a:r>
              <a:rPr lang="en-GB" sz="2800" dirty="0"/>
              <a:t>Every entry, is actually an object instance</a:t>
            </a:r>
          </a:p>
          <a:p>
            <a:endParaRPr lang="en-GB" sz="2800" dirty="0"/>
          </a:p>
          <a:p>
            <a:r>
              <a:rPr lang="en-GB" sz="2800" dirty="0"/>
              <a:t>It acts like a silly JSON entry</a:t>
            </a:r>
          </a:p>
          <a:p>
            <a:endParaRPr lang="en-GB" sz="2800" dirty="0"/>
          </a:p>
          <a:p>
            <a:endParaRPr lang="en-GB" sz="2800" dirty="0"/>
          </a:p>
          <a:p>
            <a:r>
              <a:rPr lang="en-GB" sz="2800" dirty="0"/>
              <a:t>But is really a </a:t>
            </a:r>
            <a:r>
              <a:rPr lang="en-GB" sz="2800" dirty="0">
                <a:solidFill>
                  <a:srgbClr val="FFA42C"/>
                </a:solidFill>
              </a:rPr>
              <a:t>business object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E7CC78-6F4F-40AF-999D-9B3A923C4D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11" t="6328" r="18190" b="41391"/>
          <a:stretch/>
        </p:blipFill>
        <p:spPr>
          <a:xfrm>
            <a:off x="5898153" y="1367162"/>
            <a:ext cx="6297022" cy="33202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D751E5-20E6-4B79-BBEF-109B70432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153" y="4687409"/>
            <a:ext cx="6125134" cy="134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256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long </a:t>
            </a:r>
            <a:r>
              <a:rPr lang="en-US" dirty="0" err="1">
                <a:solidFill>
                  <a:srgbClr val="FFA42C"/>
                </a:solidFill>
              </a:rPr>
              <a:t>LONG</a:t>
            </a:r>
            <a:r>
              <a:rPr lang="en-US" dirty="0">
                <a:solidFill>
                  <a:srgbClr val="FFA42C"/>
                </a:solidFill>
              </a:rPr>
              <a:t> </a:t>
            </a:r>
            <a:r>
              <a:rPr lang="en-US" dirty="0"/>
              <a:t>time ago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Let’s slay a Dragon</a:t>
            </a:r>
          </a:p>
          <a:p>
            <a:r>
              <a:rPr lang="en-GB" dirty="0">
                <a:solidFill>
                  <a:srgbClr val="FFA42C"/>
                </a:solidFill>
              </a:rPr>
              <a:t>The Beast</a:t>
            </a:r>
          </a:p>
          <a:p>
            <a:r>
              <a:rPr lang="en-GB" dirty="0"/>
              <a:t>The Hero</a:t>
            </a:r>
          </a:p>
          <a:p>
            <a:r>
              <a:rPr lang="en-GB" dirty="0"/>
              <a:t>A Princess?</a:t>
            </a:r>
          </a:p>
          <a:p>
            <a:r>
              <a:rPr lang="en-GB" dirty="0"/>
              <a:t>The Quest</a:t>
            </a:r>
          </a:p>
          <a:p>
            <a:r>
              <a:rPr lang="en-GB" dirty="0"/>
              <a:t>Treasure!</a:t>
            </a:r>
          </a:p>
        </p:txBody>
      </p:sp>
    </p:spTree>
    <p:extLst>
      <p:ext uri="{BB962C8B-B14F-4D97-AF65-F5344CB8AC3E}">
        <p14:creationId xmlns:p14="http://schemas.microsoft.com/office/powerpoint/2010/main" val="7992050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Offline </a:t>
            </a:r>
            <a:r>
              <a:rPr lang="en-GB" dirty="0" err="1">
                <a:solidFill>
                  <a:schemeClr val="accent1"/>
                </a:solidFill>
              </a:rPr>
              <a:t>BusinessObject</a:t>
            </a:r>
            <a:r>
              <a:rPr lang="en-GB" dirty="0" err="1"/>
              <a:t>Model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09576" y="1492250"/>
            <a:ext cx="7029912" cy="4908550"/>
          </a:xfrm>
        </p:spPr>
        <p:txBody>
          <a:bodyPr/>
          <a:lstStyle/>
          <a:p>
            <a:r>
              <a:rPr lang="en-GB" sz="2800" dirty="0"/>
              <a:t>And it has built-in sync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BE3F0F-1155-4D7C-913C-61DF1697B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6" y="2209105"/>
            <a:ext cx="8498490" cy="551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722414-BE8E-4271-A3EB-AB67C9179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306" y="3207566"/>
            <a:ext cx="4667250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812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 saw a </a:t>
            </a:r>
            <a:r>
              <a:rPr lang="en-US" dirty="0">
                <a:solidFill>
                  <a:srgbClr val="FFA42C"/>
                </a:solidFill>
              </a:rPr>
              <a:t>Dragon!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Let’s slay a Dragon</a:t>
            </a:r>
          </a:p>
          <a:p>
            <a:r>
              <a:rPr lang="en-GB" dirty="0"/>
              <a:t>The Beast</a:t>
            </a:r>
          </a:p>
          <a:p>
            <a:r>
              <a:rPr lang="en-GB" dirty="0"/>
              <a:t>The Hero</a:t>
            </a:r>
          </a:p>
          <a:p>
            <a:r>
              <a:rPr lang="en-GB" dirty="0"/>
              <a:t>A Princess?</a:t>
            </a:r>
          </a:p>
          <a:p>
            <a:r>
              <a:rPr lang="en-GB" dirty="0">
                <a:solidFill>
                  <a:srgbClr val="FFA42C"/>
                </a:solidFill>
              </a:rPr>
              <a:t>The Quest</a:t>
            </a:r>
          </a:p>
          <a:p>
            <a:r>
              <a:rPr lang="en-GB" dirty="0"/>
              <a:t>Treasure!</a:t>
            </a:r>
          </a:p>
        </p:txBody>
      </p:sp>
    </p:spTree>
    <p:extLst>
      <p:ext uri="{BB962C8B-B14F-4D97-AF65-F5344CB8AC3E}">
        <p14:creationId xmlns:p14="http://schemas.microsoft.com/office/powerpoint/2010/main" val="15458728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to </a:t>
            </a:r>
            <a:r>
              <a:rPr lang="en-GB" dirty="0">
                <a:solidFill>
                  <a:srgbClr val="FFA42C"/>
                </a:solidFill>
              </a:rPr>
              <a:t>spot</a:t>
            </a:r>
            <a:r>
              <a:rPr lang="en-GB" dirty="0"/>
              <a:t> a dragon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4F362C-CCDB-4963-B1A8-7D86CE53020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r="1033"/>
          <a:stretch/>
        </p:blipFill>
        <p:spPr>
          <a:xfrm>
            <a:off x="3240662" y="1734625"/>
            <a:ext cx="6402959" cy="3846042"/>
          </a:xfrm>
          <a:prstGeom prst="rect">
            <a:avLst/>
          </a:prstGeom>
          <a:effectLst>
            <a:reflection blurRad="6350" stA="50000" endA="300" endPos="72000" dist="177800" dir="5400000" sy="-100000" algn="bl" rotWithShape="0"/>
          </a:effectLst>
          <a:scene3d>
            <a:camera prst="perspectiveHeroicExtremeLeftFacing">
              <a:rot lat="0" lon="1200000" rev="21594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927472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to </a:t>
            </a:r>
            <a:r>
              <a:rPr lang="en-GB" dirty="0">
                <a:solidFill>
                  <a:srgbClr val="FFA42C"/>
                </a:solidFill>
              </a:rPr>
              <a:t>spot</a:t>
            </a:r>
            <a:r>
              <a:rPr lang="en-GB" dirty="0"/>
              <a:t> a dragon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2800" dirty="0"/>
              <a:t>First, you need a Monster model</a:t>
            </a:r>
          </a:p>
          <a:p>
            <a:endParaRPr lang="en-GB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359C6D-2F9A-445C-B5F2-16F222044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2006829"/>
            <a:ext cx="5160216" cy="23860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53AFA9-22CC-41A4-93E1-5496AACA8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310" y="2935785"/>
            <a:ext cx="7774245" cy="331470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F403903-776C-4AA0-B2DC-AA378A2BF09A}"/>
              </a:ext>
            </a:extLst>
          </p:cNvPr>
          <p:cNvSpPr/>
          <p:nvPr/>
        </p:nvSpPr>
        <p:spPr bwMode="gray">
          <a:xfrm>
            <a:off x="4310791" y="4325675"/>
            <a:ext cx="7284280" cy="801279"/>
          </a:xfrm>
          <a:prstGeom prst="rect">
            <a:avLst/>
          </a:prstGeom>
          <a:noFill/>
          <a:ln w="381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GB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2A5B26-3256-486C-9F51-B956D7C6B9A7}"/>
              </a:ext>
            </a:extLst>
          </p:cNvPr>
          <p:cNvSpPr/>
          <p:nvPr/>
        </p:nvSpPr>
        <p:spPr bwMode="gray">
          <a:xfrm>
            <a:off x="4348578" y="3357683"/>
            <a:ext cx="6077375" cy="506105"/>
          </a:xfrm>
          <a:prstGeom prst="rect">
            <a:avLst/>
          </a:prstGeom>
          <a:noFill/>
          <a:ln w="381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GB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63229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to </a:t>
            </a:r>
            <a:r>
              <a:rPr lang="en-GB" dirty="0">
                <a:solidFill>
                  <a:srgbClr val="FFA42C"/>
                </a:solidFill>
              </a:rPr>
              <a:t>spot</a:t>
            </a:r>
            <a:r>
              <a:rPr lang="en-GB" dirty="0"/>
              <a:t> a dragon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09575" y="1492250"/>
            <a:ext cx="3540256" cy="4908550"/>
          </a:xfrm>
        </p:spPr>
        <p:txBody>
          <a:bodyPr/>
          <a:lstStyle/>
          <a:p>
            <a:r>
              <a:rPr lang="en-GB" sz="2800" dirty="0"/>
              <a:t>In essence, a Dragon is a monster, so start by defining a monster</a:t>
            </a:r>
          </a:p>
          <a:p>
            <a:endParaRPr lang="en-GB" sz="2800" dirty="0"/>
          </a:p>
          <a:p>
            <a:endParaRPr lang="en-GB" sz="2800" dirty="0"/>
          </a:p>
          <a:p>
            <a:r>
              <a:rPr lang="en-GB" sz="2800" dirty="0"/>
              <a:t>The </a:t>
            </a:r>
            <a:r>
              <a:rPr lang="en-GB" sz="2800" dirty="0" err="1"/>
              <a:t>getObject</a:t>
            </a:r>
            <a:r>
              <a:rPr lang="en-GB" sz="2800" dirty="0"/>
              <a:t> factory will provide the right monster type</a:t>
            </a:r>
          </a:p>
          <a:p>
            <a:endParaRPr lang="en-GB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521AB7-1DC0-4CC8-8724-1ECA145E8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0850" y="1492250"/>
            <a:ext cx="7934325" cy="53530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1D7FBED-6543-431C-AEF5-47CF5A9A48F3}"/>
              </a:ext>
            </a:extLst>
          </p:cNvPr>
          <p:cNvSpPr/>
          <p:nvPr/>
        </p:nvSpPr>
        <p:spPr bwMode="gray">
          <a:xfrm>
            <a:off x="4260849" y="4313359"/>
            <a:ext cx="6891059" cy="1500326"/>
          </a:xfrm>
          <a:prstGeom prst="rect">
            <a:avLst/>
          </a:prstGeom>
          <a:noFill/>
          <a:ln w="381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GB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95925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to </a:t>
            </a:r>
            <a:r>
              <a:rPr lang="en-GB" dirty="0">
                <a:solidFill>
                  <a:srgbClr val="FFA42C"/>
                </a:solidFill>
              </a:rPr>
              <a:t>spot</a:t>
            </a:r>
            <a:r>
              <a:rPr lang="en-GB" dirty="0"/>
              <a:t> a dragon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09575" y="1492250"/>
            <a:ext cx="3540256" cy="4908550"/>
          </a:xfrm>
        </p:spPr>
        <p:txBody>
          <a:bodyPr/>
          <a:lstStyle/>
          <a:p>
            <a:r>
              <a:rPr lang="en-GB" sz="2800" dirty="0"/>
              <a:t>In essence, a Dragon is a monster, so start by defining a monster</a:t>
            </a:r>
          </a:p>
          <a:p>
            <a:endParaRPr lang="en-GB" sz="2800" dirty="0"/>
          </a:p>
          <a:p>
            <a:endParaRPr lang="en-GB" sz="2800" dirty="0"/>
          </a:p>
          <a:p>
            <a:r>
              <a:rPr lang="en-GB" sz="2800" dirty="0"/>
              <a:t>The </a:t>
            </a:r>
            <a:r>
              <a:rPr lang="en-GB" sz="2800" dirty="0" err="1"/>
              <a:t>getObject</a:t>
            </a:r>
            <a:r>
              <a:rPr lang="en-GB" sz="2800" dirty="0"/>
              <a:t> factory will provide the right monster type</a:t>
            </a:r>
          </a:p>
          <a:p>
            <a:endParaRPr lang="en-GB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521AB7-1DC0-4CC8-8724-1ECA145E8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0850" y="1492250"/>
            <a:ext cx="7934325" cy="53530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1D7FBED-6543-431C-AEF5-47CF5A9A48F3}"/>
              </a:ext>
            </a:extLst>
          </p:cNvPr>
          <p:cNvSpPr/>
          <p:nvPr/>
        </p:nvSpPr>
        <p:spPr bwMode="gray">
          <a:xfrm>
            <a:off x="4260849" y="4313359"/>
            <a:ext cx="6891059" cy="1500326"/>
          </a:xfrm>
          <a:prstGeom prst="rect">
            <a:avLst/>
          </a:prstGeom>
          <a:noFill/>
          <a:ln w="381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GB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CAD211-46EB-409C-ACA9-FE1A24CD6D45}"/>
              </a:ext>
            </a:extLst>
          </p:cNvPr>
          <p:cNvSpPr/>
          <p:nvPr/>
        </p:nvSpPr>
        <p:spPr bwMode="gray">
          <a:xfrm>
            <a:off x="235670" y="1158825"/>
            <a:ext cx="11959505" cy="5619047"/>
          </a:xfrm>
          <a:prstGeom prst="rect">
            <a:avLst/>
          </a:prstGeom>
          <a:solidFill>
            <a:schemeClr val="bg1">
              <a:alpha val="90000"/>
            </a:schemeClr>
          </a:solidFill>
          <a:ln w="6350" algn="ctr">
            <a:noFill/>
            <a:miter lim="800000"/>
            <a:headEnd/>
            <a:tailEnd/>
          </a:ln>
          <a:effectLst>
            <a:softEdge rad="0"/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GB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042CFF5-C9CE-475D-A0A1-6FE198E42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80" y="2139885"/>
            <a:ext cx="11664908" cy="2582944"/>
          </a:xfrm>
          <a:prstGeom prst="rect">
            <a:avLst/>
          </a:prstGeom>
          <a:ln w="38100">
            <a:solidFill>
              <a:srgbClr val="FFA42C"/>
            </a:solidFill>
          </a:ln>
        </p:spPr>
      </p:pic>
    </p:spTree>
    <p:extLst>
      <p:ext uri="{BB962C8B-B14F-4D97-AF65-F5344CB8AC3E}">
        <p14:creationId xmlns:p14="http://schemas.microsoft.com/office/powerpoint/2010/main" val="1749955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to </a:t>
            </a:r>
            <a:r>
              <a:rPr lang="en-GB" dirty="0">
                <a:solidFill>
                  <a:srgbClr val="FFA42C"/>
                </a:solidFill>
              </a:rPr>
              <a:t>spot</a:t>
            </a:r>
            <a:r>
              <a:rPr lang="en-GB" dirty="0"/>
              <a:t> a dragon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2800" dirty="0"/>
              <a:t>Then, define your dragon</a:t>
            </a:r>
          </a:p>
          <a:p>
            <a:endParaRPr lang="en-GB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0D6F18-6FC4-4E8B-9476-973CA128E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2006972"/>
            <a:ext cx="9710712" cy="432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3336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to </a:t>
            </a:r>
            <a:r>
              <a:rPr lang="en-GB" dirty="0">
                <a:solidFill>
                  <a:srgbClr val="FFA42C"/>
                </a:solidFill>
              </a:rPr>
              <a:t>spot</a:t>
            </a:r>
            <a:r>
              <a:rPr lang="en-GB" dirty="0"/>
              <a:t> a dragon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2800" dirty="0"/>
              <a:t>Creating a new dragon, is easy.</a:t>
            </a:r>
          </a:p>
          <a:p>
            <a:endParaRPr lang="en-GB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B0E774-B290-4260-83FD-224F81712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2157972"/>
            <a:ext cx="10920994" cy="145480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1CC0B54-2A40-44D3-B3EB-C9E8E7A11D70}"/>
              </a:ext>
            </a:extLst>
          </p:cNvPr>
          <p:cNvSpPr/>
          <p:nvPr/>
        </p:nvSpPr>
        <p:spPr bwMode="gray">
          <a:xfrm>
            <a:off x="3406588" y="4043083"/>
            <a:ext cx="2823882" cy="6096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BusinessObjectModel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31FC9B-1985-44A6-A58B-D959EEC8E49E}"/>
              </a:ext>
            </a:extLst>
          </p:cNvPr>
          <p:cNvSpPr/>
          <p:nvPr/>
        </p:nvSpPr>
        <p:spPr bwMode="gray">
          <a:xfrm>
            <a:off x="5414681" y="4975412"/>
            <a:ext cx="2447365" cy="53788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Monster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E15B12-BC9C-463A-88DA-6D06A00770D5}"/>
              </a:ext>
            </a:extLst>
          </p:cNvPr>
          <p:cNvSpPr/>
          <p:nvPr/>
        </p:nvSpPr>
        <p:spPr bwMode="gray">
          <a:xfrm>
            <a:off x="7046258" y="5791200"/>
            <a:ext cx="2528047" cy="6096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Dragon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11CF72F-A378-4E89-88DE-A1B66AC9FAA9}"/>
              </a:ext>
            </a:extLst>
          </p:cNvPr>
          <p:cNvCxnSpPr>
            <a:stCxn id="9" idx="3"/>
            <a:endCxn id="10" idx="0"/>
          </p:cNvCxnSpPr>
          <p:nvPr/>
        </p:nvCxnSpPr>
        <p:spPr>
          <a:xfrm>
            <a:off x="6230470" y="4347883"/>
            <a:ext cx="407894" cy="627529"/>
          </a:xfrm>
          <a:prstGeom prst="bentConnector2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A2FA18E1-1CC1-475B-9539-4DF83A632940}"/>
              </a:ext>
            </a:extLst>
          </p:cNvPr>
          <p:cNvCxnSpPr>
            <a:stCxn id="10" idx="3"/>
            <a:endCxn id="11" idx="0"/>
          </p:cNvCxnSpPr>
          <p:nvPr/>
        </p:nvCxnSpPr>
        <p:spPr>
          <a:xfrm>
            <a:off x="7862046" y="5244353"/>
            <a:ext cx="448236" cy="546847"/>
          </a:xfrm>
          <a:prstGeom prst="bentConnector2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7A41800-5021-459F-A72E-7B485881F1C9}"/>
              </a:ext>
            </a:extLst>
          </p:cNvPr>
          <p:cNvSpPr/>
          <p:nvPr/>
        </p:nvSpPr>
        <p:spPr bwMode="gray">
          <a:xfrm>
            <a:off x="387163" y="4043083"/>
            <a:ext cx="1607484" cy="6096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Controller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827F397-E926-4581-819C-268206019704}"/>
              </a:ext>
            </a:extLst>
          </p:cNvPr>
          <p:cNvCxnSpPr>
            <a:cxnSpLocks/>
            <a:stCxn id="16" idx="3"/>
            <a:endCxn id="9" idx="1"/>
          </p:cNvCxnSpPr>
          <p:nvPr/>
        </p:nvCxnSpPr>
        <p:spPr>
          <a:xfrm>
            <a:off x="1994647" y="4347883"/>
            <a:ext cx="1411941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9CB5204-F7C0-4CCA-A0C2-418AD49ED5F3}"/>
              </a:ext>
            </a:extLst>
          </p:cNvPr>
          <p:cNvSpPr txBox="1"/>
          <p:nvPr/>
        </p:nvSpPr>
        <p:spPr>
          <a:xfrm>
            <a:off x="2187388" y="3881718"/>
            <a:ext cx="10668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kern="0" dirty="0">
                <a:solidFill>
                  <a:srgbClr val="FFA42C"/>
                </a:solidFill>
                <a:ea typeface="Arial Unicode MS" pitchFamily="34" charset="-128"/>
                <a:cs typeface="Arial Unicode MS" pitchFamily="34" charset="-128"/>
              </a:rPr>
              <a:t>.create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25EF59-FB00-49D2-9947-72F7C7273FC6}"/>
              </a:ext>
            </a:extLst>
          </p:cNvPr>
          <p:cNvSpPr txBox="1"/>
          <p:nvPr/>
        </p:nvSpPr>
        <p:spPr>
          <a:xfrm>
            <a:off x="6795246" y="4338919"/>
            <a:ext cx="10668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kern="0" dirty="0">
                <a:solidFill>
                  <a:srgbClr val="FFA42C"/>
                </a:solidFill>
                <a:ea typeface="Arial Unicode MS" pitchFamily="34" charset="-128"/>
                <a:cs typeface="Arial Unicode MS" pitchFamily="34" charset="-128"/>
              </a:rPr>
              <a:t>.</a:t>
            </a:r>
            <a:r>
              <a:rPr lang="en-GB" sz="1800" kern="0" dirty="0" err="1">
                <a:solidFill>
                  <a:srgbClr val="FFA42C"/>
                </a:solidFill>
                <a:ea typeface="Arial Unicode MS" pitchFamily="34" charset="-128"/>
                <a:cs typeface="Arial Unicode MS" pitchFamily="34" charset="-128"/>
              </a:rPr>
              <a:t>getObject</a:t>
            </a:r>
            <a:endParaRPr lang="en-GB" sz="1800" kern="0" dirty="0">
              <a:solidFill>
                <a:srgbClr val="FFA42C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D5E580-E31B-47E9-A96C-948F88B74D79}"/>
              </a:ext>
            </a:extLst>
          </p:cNvPr>
          <p:cNvSpPr txBox="1"/>
          <p:nvPr/>
        </p:nvSpPr>
        <p:spPr>
          <a:xfrm>
            <a:off x="8352491" y="5248383"/>
            <a:ext cx="10668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kern="0" dirty="0">
                <a:solidFill>
                  <a:srgbClr val="FFA42C"/>
                </a:solidFill>
                <a:ea typeface="Arial Unicode MS" pitchFamily="34" charset="-128"/>
                <a:cs typeface="Arial Unicode MS" pitchFamily="34" charset="-128"/>
              </a:rPr>
              <a:t>.</a:t>
            </a:r>
            <a:r>
              <a:rPr lang="en-GB" sz="1800" kern="0" dirty="0" err="1">
                <a:solidFill>
                  <a:srgbClr val="FFA42C"/>
                </a:solidFill>
                <a:ea typeface="Arial Unicode MS" pitchFamily="34" charset="-128"/>
                <a:cs typeface="Arial Unicode MS" pitchFamily="34" charset="-128"/>
              </a:rPr>
              <a:t>getObject</a:t>
            </a:r>
            <a:endParaRPr lang="en-GB" sz="1800" kern="0" dirty="0">
              <a:solidFill>
                <a:srgbClr val="FFA42C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13251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to </a:t>
            </a:r>
            <a:r>
              <a:rPr lang="en-GB" dirty="0">
                <a:solidFill>
                  <a:srgbClr val="FFA42C"/>
                </a:solidFill>
              </a:rPr>
              <a:t>spot</a:t>
            </a:r>
            <a:r>
              <a:rPr lang="en-GB" dirty="0"/>
              <a:t> a dragon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2800" dirty="0"/>
              <a:t>Adding a sighting to the dragon:</a:t>
            </a:r>
          </a:p>
          <a:p>
            <a:endParaRPr lang="en-GB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FA2EA9-5D43-46D8-AC88-DBEA724EE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4839834"/>
            <a:ext cx="8747716" cy="9533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9F2CE1-641B-40AF-8CA6-2B7920120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5" y="2135352"/>
            <a:ext cx="6894610" cy="209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9431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to </a:t>
            </a:r>
            <a:r>
              <a:rPr lang="en-GB" dirty="0">
                <a:solidFill>
                  <a:srgbClr val="FFA42C"/>
                </a:solidFill>
              </a:rPr>
              <a:t>spot</a:t>
            </a:r>
            <a:r>
              <a:rPr lang="en-GB" dirty="0"/>
              <a:t> a dragon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2800" dirty="0"/>
              <a:t>Adding a sighting to the dragon:</a:t>
            </a:r>
          </a:p>
          <a:p>
            <a:endParaRPr lang="en-GB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FA2EA9-5D43-46D8-AC88-DBEA724EE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2054878"/>
            <a:ext cx="8747716" cy="9533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9F2CE1-641B-40AF-8CA6-2B7920120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5" y="3228134"/>
            <a:ext cx="6894610" cy="20969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AA9AA1B-8656-4426-AE36-E081B7ABB371}"/>
              </a:ext>
            </a:extLst>
          </p:cNvPr>
          <p:cNvSpPr/>
          <p:nvPr/>
        </p:nvSpPr>
        <p:spPr bwMode="gray">
          <a:xfrm>
            <a:off x="322729" y="2054878"/>
            <a:ext cx="11716871" cy="4032157"/>
          </a:xfrm>
          <a:prstGeom prst="rect">
            <a:avLst/>
          </a:prstGeom>
          <a:solidFill>
            <a:srgbClr val="000000"/>
          </a:solidFill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GB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5F58EF-5C9D-478F-8141-6691F9FB0BF2}"/>
              </a:ext>
            </a:extLst>
          </p:cNvPr>
          <p:cNvSpPr/>
          <p:nvPr/>
        </p:nvSpPr>
        <p:spPr bwMode="gray">
          <a:xfrm>
            <a:off x="6477310" y="2893478"/>
            <a:ext cx="2823882" cy="6096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BusinessObjectModel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35ADBC-1DAE-4484-A90A-A284EC27255B}"/>
              </a:ext>
            </a:extLst>
          </p:cNvPr>
          <p:cNvSpPr/>
          <p:nvPr/>
        </p:nvSpPr>
        <p:spPr bwMode="gray">
          <a:xfrm>
            <a:off x="3296961" y="4341538"/>
            <a:ext cx="2528047" cy="6096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Dragon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A630E7-CCB2-42A0-B3ED-A04C124139DF}"/>
              </a:ext>
            </a:extLst>
          </p:cNvPr>
          <p:cNvSpPr/>
          <p:nvPr/>
        </p:nvSpPr>
        <p:spPr bwMode="gray">
          <a:xfrm>
            <a:off x="1460878" y="2893478"/>
            <a:ext cx="1607484" cy="6096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Controller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483E4A-1529-40F3-A3DC-3F90D1CB223A}"/>
              </a:ext>
            </a:extLst>
          </p:cNvPr>
          <p:cNvCxnSpPr>
            <a:cxnSpLocks/>
            <a:stCxn id="18" idx="3"/>
            <a:endCxn id="13" idx="1"/>
          </p:cNvCxnSpPr>
          <p:nvPr/>
        </p:nvCxnSpPr>
        <p:spPr>
          <a:xfrm>
            <a:off x="3068362" y="3198278"/>
            <a:ext cx="3408948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B85BE70-05E6-49EE-B464-37BAC62E5F6B}"/>
              </a:ext>
            </a:extLst>
          </p:cNvPr>
          <p:cNvSpPr txBox="1"/>
          <p:nvPr/>
        </p:nvSpPr>
        <p:spPr>
          <a:xfrm>
            <a:off x="4119665" y="2797708"/>
            <a:ext cx="10668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kern="0" dirty="0">
                <a:solidFill>
                  <a:srgbClr val="FFA42C"/>
                </a:solidFill>
                <a:ea typeface="Arial Unicode MS" pitchFamily="34" charset="-128"/>
                <a:cs typeface="Arial Unicode MS" pitchFamily="34" charset="-128"/>
              </a:rPr>
              <a:t>.</a:t>
            </a:r>
            <a:r>
              <a:rPr lang="en-GB" sz="1800" kern="0" dirty="0" err="1">
                <a:solidFill>
                  <a:srgbClr val="FFA42C"/>
                </a:solidFill>
                <a:ea typeface="Arial Unicode MS" pitchFamily="34" charset="-128"/>
                <a:cs typeface="Arial Unicode MS" pitchFamily="34" charset="-128"/>
              </a:rPr>
              <a:t>getObject</a:t>
            </a:r>
            <a:endParaRPr lang="en-GB" sz="1800" kern="0" dirty="0">
              <a:solidFill>
                <a:srgbClr val="FFA42C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0FE641-D9BC-499D-BC82-3AB163786DDF}"/>
              </a:ext>
            </a:extLst>
          </p:cNvPr>
          <p:cNvSpPr txBox="1"/>
          <p:nvPr/>
        </p:nvSpPr>
        <p:spPr>
          <a:xfrm>
            <a:off x="2431679" y="3967641"/>
            <a:ext cx="142520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kern="0" dirty="0">
                <a:solidFill>
                  <a:srgbClr val="FFA42C"/>
                </a:solidFill>
                <a:ea typeface="Arial Unicode MS" pitchFamily="34" charset="-128"/>
                <a:cs typeface="Arial Unicode MS" pitchFamily="34" charset="-128"/>
              </a:rPr>
              <a:t>.</a:t>
            </a:r>
            <a:r>
              <a:rPr lang="en-GB" sz="1800" kern="0" dirty="0" err="1">
                <a:solidFill>
                  <a:srgbClr val="FFA42C"/>
                </a:solidFill>
                <a:ea typeface="Arial Unicode MS" pitchFamily="34" charset="-128"/>
                <a:cs typeface="Arial Unicode MS" pitchFamily="34" charset="-128"/>
              </a:rPr>
              <a:t>addSighting</a:t>
            </a:r>
            <a:endParaRPr lang="en-GB" sz="1800" kern="0" dirty="0">
              <a:solidFill>
                <a:srgbClr val="FFA42C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93D377-FA98-4D54-AC16-08C355313B6F}"/>
              </a:ext>
            </a:extLst>
          </p:cNvPr>
          <p:cNvCxnSpPr>
            <a:cxnSpLocks/>
            <a:stCxn id="13" idx="1"/>
            <a:endCxn id="15" idx="0"/>
          </p:cNvCxnSpPr>
          <p:nvPr/>
        </p:nvCxnSpPr>
        <p:spPr>
          <a:xfrm rot="10800000" flipV="1">
            <a:off x="4560986" y="3198278"/>
            <a:ext cx="1916325" cy="1143260"/>
          </a:xfrm>
          <a:prstGeom prst="bentConnector2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46991CBD-20F4-4A0A-B368-F09E4EF2FABC}"/>
              </a:ext>
            </a:extLst>
          </p:cNvPr>
          <p:cNvCxnSpPr>
            <a:stCxn id="18" idx="2"/>
            <a:endCxn id="15" idx="1"/>
          </p:cNvCxnSpPr>
          <p:nvPr/>
        </p:nvCxnSpPr>
        <p:spPr>
          <a:xfrm rot="16200000" flipH="1">
            <a:off x="2209160" y="3558537"/>
            <a:ext cx="1143260" cy="1032341"/>
          </a:xfrm>
          <a:prstGeom prst="bentConnector2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948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01C39-8021-48E0-B8A5-5C4C1CA0AE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 </a:t>
            </a:r>
            <a:r>
              <a:rPr lang="en-GB" dirty="0">
                <a:solidFill>
                  <a:schemeClr val="accent1"/>
                </a:solidFill>
              </a:rPr>
              <a:t>wise</a:t>
            </a:r>
            <a:r>
              <a:rPr lang="en-GB" dirty="0"/>
              <a:t> ruler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149D5-13D5-467A-BF1A-1E62C291C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9576" y="1492250"/>
            <a:ext cx="6962186" cy="4908550"/>
          </a:xfrm>
        </p:spPr>
        <p:txBody>
          <a:bodyPr/>
          <a:lstStyle/>
          <a:p>
            <a:r>
              <a:rPr lang="en-GB" sz="2800" dirty="0"/>
              <a:t>I must protect my people!</a:t>
            </a:r>
          </a:p>
        </p:txBody>
      </p:sp>
      <p:pic>
        <p:nvPicPr>
          <p:cNvPr id="3076" name="Picture 4" descr="Image result for pixar dragon">
            <a:extLst>
              <a:ext uri="{FF2B5EF4-FFF2-40B4-BE49-F238E27FC236}">
                <a16:creationId xmlns:a16="http://schemas.microsoft.com/office/drawing/2014/main" id="{6D12EE5D-9318-4A15-93CD-5B6FF8C241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757" r="10829"/>
          <a:stretch/>
        </p:blipFill>
        <p:spPr bwMode="auto">
          <a:xfrm>
            <a:off x="5062193" y="1382500"/>
            <a:ext cx="6796727" cy="488632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4881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4000" y="3090446"/>
            <a:ext cx="7381043" cy="677108"/>
          </a:xfrm>
        </p:spPr>
        <p:txBody>
          <a:bodyPr/>
          <a:lstStyle/>
          <a:p>
            <a:r>
              <a:rPr lang="en-US" dirty="0"/>
              <a:t>Every Dragon has </a:t>
            </a:r>
            <a:r>
              <a:rPr lang="en-US" dirty="0">
                <a:solidFill>
                  <a:srgbClr val="FFA42C"/>
                </a:solidFill>
              </a:rPr>
              <a:t>Treasure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Let’s slay a Dragon</a:t>
            </a:r>
          </a:p>
          <a:p>
            <a:r>
              <a:rPr lang="en-GB" dirty="0"/>
              <a:t>The Beast</a:t>
            </a:r>
          </a:p>
          <a:p>
            <a:r>
              <a:rPr lang="en-GB" dirty="0"/>
              <a:t>The Hero</a:t>
            </a:r>
          </a:p>
          <a:p>
            <a:r>
              <a:rPr lang="en-GB" dirty="0"/>
              <a:t>A Princess?</a:t>
            </a:r>
          </a:p>
          <a:p>
            <a:r>
              <a:rPr lang="en-GB" dirty="0"/>
              <a:t>The Quest</a:t>
            </a:r>
          </a:p>
          <a:p>
            <a:r>
              <a:rPr lang="en-GB" dirty="0">
                <a:solidFill>
                  <a:srgbClr val="FFA42C"/>
                </a:solidFill>
              </a:rPr>
              <a:t>Treasure!</a:t>
            </a:r>
          </a:p>
        </p:txBody>
      </p:sp>
    </p:spTree>
    <p:extLst>
      <p:ext uri="{BB962C8B-B14F-4D97-AF65-F5344CB8AC3E}">
        <p14:creationId xmlns:p14="http://schemas.microsoft.com/office/powerpoint/2010/main" val="3216246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9B3E6E-5D8C-4896-ACE9-800922B900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862482-DE34-4ECE-95CB-6A4359F89F1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A42C"/>
                </a:solidFill>
                <a:hlinkClick r:id="rId2"/>
              </a:rPr>
              <a:t>http://businesobjectmodel.fiddle.be</a:t>
            </a:r>
            <a:r>
              <a:rPr lang="en-GB" dirty="0">
                <a:solidFill>
                  <a:srgbClr val="FFA42C"/>
                </a:solidFill>
              </a:rPr>
              <a:t> </a:t>
            </a:r>
            <a:r>
              <a:rPr lang="en-GB" dirty="0"/>
              <a:t>(Yes, I made a typo in the </a:t>
            </a:r>
            <a:r>
              <a:rPr lang="en-GB" dirty="0" err="1"/>
              <a:t>domainname</a:t>
            </a:r>
            <a:r>
              <a:rPr lang="en-GB" dirty="0"/>
              <a:t>)</a:t>
            </a:r>
          </a:p>
          <a:p>
            <a:r>
              <a:rPr lang="en-GB" dirty="0"/>
              <a:t>	{ User: </a:t>
            </a:r>
            <a:r>
              <a:rPr lang="en-GB" dirty="0" err="1"/>
              <a:t>Monster_doctor</a:t>
            </a:r>
            <a:r>
              <a:rPr lang="en-GB" dirty="0"/>
              <a:t> , pass: </a:t>
            </a:r>
            <a:r>
              <a:rPr lang="en-GB" dirty="0" err="1"/>
              <a:t>ILoveSAP</a:t>
            </a:r>
            <a:r>
              <a:rPr lang="en-GB" dirty="0"/>
              <a:t> }</a:t>
            </a:r>
          </a:p>
          <a:p>
            <a:r>
              <a:rPr lang="en-GB" dirty="0">
                <a:hlinkClick r:id="rId3"/>
              </a:rPr>
              <a:t>https://github.com/FiddleBe/UI5-BusinessObjectModel</a:t>
            </a:r>
            <a:r>
              <a:rPr lang="en-GB" dirty="0"/>
              <a:t> </a:t>
            </a:r>
          </a:p>
          <a:p>
            <a:r>
              <a:rPr lang="en-GB" dirty="0">
                <a:hlinkClick r:id="rId4"/>
              </a:rPr>
              <a:t>http://fiddle.be</a:t>
            </a:r>
            <a:r>
              <a:rPr lang="en-GB" dirty="0"/>
              <a:t> (For a couple of other cool UI5 custom controls with alternative input)</a:t>
            </a:r>
          </a:p>
          <a:p>
            <a:r>
              <a:rPr lang="en-GB" dirty="0"/>
              <a:t>And yes, I still have to package it all into a </a:t>
            </a:r>
            <a:r>
              <a:rPr lang="en-GB" dirty="0" err="1">
                <a:solidFill>
                  <a:srgbClr val="FFA42C"/>
                </a:solidFill>
              </a:rPr>
              <a:t>be.fiddle.library</a:t>
            </a:r>
            <a:endParaRPr lang="en-GB" dirty="0">
              <a:solidFill>
                <a:srgbClr val="FFA42C"/>
              </a:solidFill>
            </a:endParaRPr>
          </a:p>
          <a:p>
            <a:endParaRPr lang="en-GB" dirty="0"/>
          </a:p>
          <a:p>
            <a:r>
              <a:rPr lang="en-GB" dirty="0"/>
              <a:t>Whitepaper on </a:t>
            </a:r>
            <a:r>
              <a:rPr lang="en-GB" dirty="0" err="1"/>
              <a:t>Timesliced</a:t>
            </a:r>
            <a:r>
              <a:rPr lang="en-GB" dirty="0"/>
              <a:t> date in SAP ER On Hana: </a:t>
            </a:r>
            <a:r>
              <a:rPr lang="en-GB" dirty="0">
                <a:hlinkClick r:id="rId5"/>
              </a:rPr>
              <a:t>https://netorg689932-my.sharepoint.com/personal/tom_vandoorslaer_fiddle_be/_layouts/15/guestaccess.aspx?docid=1abdbd995b4da4343985c7ada31e26158&amp;authkey=AZaMtX7PMyalLKMSC0ntwvM</a:t>
            </a:r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85991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4000" y="3090446"/>
            <a:ext cx="7381043" cy="677108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Innocence</a:t>
            </a:r>
            <a:r>
              <a:rPr lang="en-US" dirty="0"/>
              <a:t> was lost</a:t>
            </a:r>
            <a:endParaRPr lang="en-US" dirty="0">
              <a:solidFill>
                <a:srgbClr val="FFA42C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9A9F4-3A54-4CF2-B872-B637D9A475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46105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A96CB7-E428-4E57-85E7-823473149A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Windows</a:t>
            </a:r>
            <a:r>
              <a:rPr lang="en-GB" dirty="0"/>
              <a:t> Mobile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E2B02-50C7-4B90-A5DE-B851F62C03D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Edge Mobile doesn’t fully support </a:t>
            </a:r>
            <a:r>
              <a:rPr lang="en-GB" sz="2800" dirty="0" err="1"/>
              <a:t>indexedDB</a:t>
            </a: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Edge Mobile doesn’t support Fiori well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Fiori Client on Windows mobile uses Edge engine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There’s no chrome, </a:t>
            </a:r>
            <a:r>
              <a:rPr lang="en-GB" sz="2800" dirty="0" err="1"/>
              <a:t>firefox</a:t>
            </a:r>
            <a:r>
              <a:rPr lang="en-GB" sz="2800" dirty="0"/>
              <a:t> or opera on windows Mobile</a:t>
            </a:r>
          </a:p>
        </p:txBody>
      </p:sp>
    </p:spTree>
    <p:extLst>
      <p:ext uri="{BB962C8B-B14F-4D97-AF65-F5344CB8AC3E}">
        <p14:creationId xmlns:p14="http://schemas.microsoft.com/office/powerpoint/2010/main" val="37061459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A96CB7-E428-4E57-85E7-823473149A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Windows</a:t>
            </a:r>
            <a:r>
              <a:rPr lang="en-GB" dirty="0"/>
              <a:t> Mobile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E2B02-50C7-4B90-A5DE-B851F62C03D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Edge Mobile doesn’t fully support </a:t>
            </a:r>
            <a:r>
              <a:rPr lang="en-GB" sz="2800" dirty="0" err="1"/>
              <a:t>indexedDB</a:t>
            </a: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Edge Mobile doesn’t support Fiori well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Fiori Client on Windows mobile uses Edge engine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There’s no chrome, </a:t>
            </a:r>
            <a:r>
              <a:rPr lang="en-GB" sz="2800" dirty="0" err="1"/>
              <a:t>firefox</a:t>
            </a:r>
            <a:r>
              <a:rPr lang="en-GB" sz="2800" dirty="0"/>
              <a:t> or opera on windows Mobile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Yesterday morning, I went shopping. For an Android Phone.</a:t>
            </a:r>
          </a:p>
        </p:txBody>
      </p:sp>
    </p:spTree>
    <p:extLst>
      <p:ext uri="{BB962C8B-B14F-4D97-AF65-F5344CB8AC3E}">
        <p14:creationId xmlns:p14="http://schemas.microsoft.com/office/powerpoint/2010/main" val="28844131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4000" y="3090446"/>
            <a:ext cx="7381043" cy="677108"/>
          </a:xfrm>
        </p:spPr>
        <p:txBody>
          <a:bodyPr/>
          <a:lstStyle/>
          <a:p>
            <a:r>
              <a:rPr lang="en-US" dirty="0"/>
              <a:t>To be</a:t>
            </a:r>
            <a:r>
              <a:rPr lang="en-US" dirty="0">
                <a:solidFill>
                  <a:srgbClr val="FFA42C"/>
                </a:solidFill>
              </a:rPr>
              <a:t> Continued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A16196-8643-416D-9DE3-B92CCDBB01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39806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9B3E6E-5D8C-4896-ACE9-800922B900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Next steps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862482-DE34-4ECE-95CB-6A4359F89F1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AutoNum type="arabicParenR"/>
            </a:pPr>
            <a:r>
              <a:rPr lang="en-GB" sz="2400" dirty="0">
                <a:solidFill>
                  <a:srgbClr val="FFA42C"/>
                </a:solidFill>
              </a:rPr>
              <a:t>Bugs—</a:t>
            </a:r>
          </a:p>
          <a:p>
            <a:pPr marL="457200" indent="-457200">
              <a:buAutoNum type="arabicParenR"/>
            </a:pPr>
            <a:r>
              <a:rPr lang="en-GB" sz="2400" dirty="0"/>
              <a:t>Make it work on</a:t>
            </a:r>
            <a:r>
              <a:rPr lang="en-GB" sz="2400" dirty="0">
                <a:solidFill>
                  <a:srgbClr val="FFA42C"/>
                </a:solidFill>
              </a:rPr>
              <a:t> Windows Mobile!</a:t>
            </a:r>
          </a:p>
          <a:p>
            <a:pPr marL="457200" indent="-457200">
              <a:buAutoNum type="arabicParenR"/>
            </a:pPr>
            <a:r>
              <a:rPr lang="en-GB" sz="2400" dirty="0"/>
              <a:t>Figure out Automatic Sync</a:t>
            </a:r>
          </a:p>
          <a:p>
            <a:pPr marL="457200" indent="-457200">
              <a:buAutoNum type="arabicParenR"/>
            </a:pPr>
            <a:r>
              <a:rPr lang="en-GB" sz="2400" dirty="0"/>
              <a:t>Publish </a:t>
            </a:r>
            <a:r>
              <a:rPr lang="en-GB" sz="2400" dirty="0" err="1">
                <a:solidFill>
                  <a:srgbClr val="FFA42C"/>
                </a:solidFill>
              </a:rPr>
              <a:t>be.fiddle.library</a:t>
            </a:r>
            <a:endParaRPr lang="en-GB" sz="2400" dirty="0">
              <a:solidFill>
                <a:srgbClr val="FFA42C"/>
              </a:solidFill>
            </a:endParaRPr>
          </a:p>
          <a:p>
            <a:pPr marL="457200" indent="-457200">
              <a:buAutoNum type="arabicParenR"/>
            </a:pPr>
            <a:r>
              <a:rPr lang="en-GB" sz="2400" dirty="0"/>
              <a:t>Introduce </a:t>
            </a:r>
            <a:r>
              <a:rPr lang="en-GB" sz="2400" dirty="0" err="1">
                <a:solidFill>
                  <a:srgbClr val="FFA42C"/>
                </a:solidFill>
              </a:rPr>
              <a:t>serviceworkers</a:t>
            </a:r>
            <a:r>
              <a:rPr lang="en-GB" sz="2400" dirty="0"/>
              <a:t> and make it a truly </a:t>
            </a:r>
            <a:r>
              <a:rPr lang="en-GB" sz="2400" b="1" dirty="0">
                <a:solidFill>
                  <a:srgbClr val="FFA42C"/>
                </a:solidFill>
              </a:rPr>
              <a:t>P</a:t>
            </a:r>
            <a:r>
              <a:rPr lang="en-GB" sz="2400" dirty="0"/>
              <a:t>rogressive </a:t>
            </a:r>
            <a:r>
              <a:rPr lang="en-GB" sz="2400" b="1" dirty="0">
                <a:solidFill>
                  <a:srgbClr val="FFA42C"/>
                </a:solidFill>
              </a:rPr>
              <a:t>W</a:t>
            </a:r>
            <a:r>
              <a:rPr lang="en-GB" sz="2400" dirty="0"/>
              <a:t>eb </a:t>
            </a:r>
            <a:r>
              <a:rPr lang="en-GB" sz="2400" b="1" dirty="0">
                <a:solidFill>
                  <a:srgbClr val="FFA42C"/>
                </a:solidFill>
              </a:rPr>
              <a:t>A</a:t>
            </a:r>
            <a:r>
              <a:rPr lang="en-GB" sz="2400" dirty="0"/>
              <a:t>pp</a:t>
            </a:r>
          </a:p>
          <a:p>
            <a:pPr marL="457200" indent="-457200">
              <a:buAutoNum type="arabicParenR"/>
            </a:pPr>
            <a:r>
              <a:rPr lang="en-GB" sz="2400"/>
              <a:t>Ditch PHP &amp; MySQL </a:t>
            </a:r>
            <a:r>
              <a:rPr lang="en-GB" sz="2400" dirty="0"/>
              <a:t>in favour of Hana </a:t>
            </a:r>
            <a:r>
              <a:rPr lang="en-GB" sz="2400" dirty="0" err="1"/>
              <a:t>eXpress</a:t>
            </a:r>
            <a:endParaRPr lang="en-GB" sz="2400" dirty="0"/>
          </a:p>
          <a:p>
            <a:pPr marL="457200" indent="-457200">
              <a:buAutoNum type="arabicParenR"/>
            </a:pPr>
            <a:r>
              <a:rPr lang="en-GB" sz="3200" b="1" dirty="0">
                <a:solidFill>
                  <a:srgbClr val="C00000"/>
                </a:solidFill>
              </a:rPr>
              <a:t>[</a:t>
            </a:r>
            <a:r>
              <a:rPr lang="en-GB" sz="2400" dirty="0"/>
              <a:t>Offline, Gestures, Eye tracking, </a:t>
            </a:r>
            <a:r>
              <a:rPr lang="en-GB" sz="2400" dirty="0">
                <a:solidFill>
                  <a:srgbClr val="FFA42C"/>
                </a:solidFill>
              </a:rPr>
              <a:t>AR goggles</a:t>
            </a:r>
            <a:r>
              <a:rPr lang="en-GB" sz="3200" b="1" dirty="0">
                <a:solidFill>
                  <a:srgbClr val="C00000"/>
                </a:solidFill>
              </a:rPr>
              <a:t>]</a:t>
            </a:r>
            <a:r>
              <a:rPr lang="en-GB" sz="2400" dirty="0">
                <a:solidFill>
                  <a:srgbClr val="FFA42C"/>
                </a:solidFill>
              </a:rPr>
              <a:t>.</a:t>
            </a:r>
            <a:r>
              <a:rPr lang="en-GB" sz="2400" dirty="0"/>
              <a:t>Combine()</a:t>
            </a:r>
            <a:r>
              <a:rPr lang="en-GB" sz="2400" dirty="0">
                <a:solidFill>
                  <a:srgbClr val="FFA42C"/>
                </a:solidFill>
              </a:rPr>
              <a:t>.</a:t>
            </a:r>
            <a:r>
              <a:rPr lang="en-GB" sz="2400" dirty="0"/>
              <a:t>catch( </a:t>
            </a:r>
            <a:r>
              <a:rPr lang="en-GB" sz="2400" dirty="0" err="1"/>
              <a:t>oDragon</a:t>
            </a:r>
            <a:r>
              <a:rPr lang="en-GB" sz="2400" dirty="0"/>
              <a:t> )</a:t>
            </a:r>
          </a:p>
          <a:p>
            <a:pPr marL="457200" indent="-457200">
              <a:buAutoNum type="arabicParenR"/>
            </a:pPr>
            <a:r>
              <a:rPr lang="en-GB" sz="2400" dirty="0"/>
              <a:t>Give another </a:t>
            </a:r>
            <a:r>
              <a:rPr lang="en-GB" sz="2400" dirty="0" err="1"/>
              <a:t>preso</a:t>
            </a:r>
            <a:r>
              <a:rPr lang="en-GB" sz="2400" dirty="0"/>
              <a:t> at UI5Con </a:t>
            </a:r>
            <a:r>
              <a:rPr lang="en-GB" sz="2400" dirty="0">
                <a:solidFill>
                  <a:srgbClr val="FFA42C"/>
                </a:solidFill>
              </a:rPr>
              <a:t>year++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48234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4000" y="1467009"/>
            <a:ext cx="10895520" cy="923116"/>
          </a:xfrm>
        </p:spPr>
        <p:txBody>
          <a:bodyPr/>
          <a:lstStyle/>
          <a:p>
            <a:r>
              <a:rPr lang="en-US" dirty="0">
                <a:solidFill>
                  <a:srgbClr val="FFA42C"/>
                </a:solidFill>
              </a:rPr>
              <a:t>Thank you.</a:t>
            </a:r>
            <a:br>
              <a:rPr lang="en-US" sz="3200" dirty="0">
                <a:solidFill>
                  <a:srgbClr val="FFA42C"/>
                </a:solidFill>
              </a:rPr>
            </a:br>
            <a:br>
              <a:rPr lang="en-US" sz="2800" dirty="0">
                <a:solidFill>
                  <a:srgbClr val="FFA42C"/>
                </a:solidFill>
              </a:rPr>
            </a:br>
            <a:br>
              <a:rPr lang="en-US" dirty="0">
                <a:solidFill>
                  <a:srgbClr val="FFA42C"/>
                </a:solidFill>
              </a:rPr>
            </a:br>
            <a:endParaRPr lang="en-US" dirty="0">
              <a:solidFill>
                <a:srgbClr val="FFA42C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04000" y="2927934"/>
            <a:ext cx="5328000" cy="2501010"/>
          </a:xfrm>
        </p:spPr>
        <p:txBody>
          <a:bodyPr/>
          <a:lstStyle/>
          <a:p>
            <a:r>
              <a:rPr lang="en-US" dirty="0"/>
              <a:t>Contact information:</a:t>
            </a:r>
          </a:p>
          <a:p>
            <a:pPr lvl="1"/>
            <a:r>
              <a:rPr lang="en-US" b="1" dirty="0"/>
              <a:t>Tom Van Doorslaer</a:t>
            </a:r>
          </a:p>
          <a:p>
            <a:pPr lvl="1"/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TomVanDoo</a:t>
            </a:r>
            <a:endParaRPr lang="en-US" dirty="0"/>
          </a:p>
          <a:p>
            <a:r>
              <a:rPr lang="en-US" dirty="0"/>
              <a:t>Fiddle.be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25979" y="5234449"/>
            <a:ext cx="5673541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2000" dirty="0"/>
              <a:t>You are welcome to give feedback for this session</a:t>
            </a:r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2000" dirty="0"/>
              <a:t>in the UI5con Event App</a:t>
            </a:r>
            <a:endParaRPr lang="de-DE" sz="2000" kern="0" dirty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105" y="783983"/>
            <a:ext cx="5132794" cy="3212283"/>
          </a:xfrm>
          <a:prstGeom prst="rect">
            <a:avLst/>
          </a:prstGeom>
        </p:spPr>
      </p:pic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3E5C7C05-0FAA-4093-A71F-8FBAAB10F81A}"/>
              </a:ext>
            </a:extLst>
          </p:cNvPr>
          <p:cNvSpPr/>
          <p:nvPr/>
        </p:nvSpPr>
        <p:spPr bwMode="gray">
          <a:xfrm>
            <a:off x="3626682" y="5966753"/>
            <a:ext cx="4410635" cy="833717"/>
          </a:xfrm>
          <a:prstGeom prst="wedgeRectCallout">
            <a:avLst>
              <a:gd name="adj1" fmla="val 62906"/>
              <a:gd name="adj2" fmla="val -57930"/>
            </a:avLst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Which does not exist for Windows Mobile!!</a:t>
            </a:r>
          </a:p>
        </p:txBody>
      </p:sp>
    </p:spTree>
    <p:extLst>
      <p:ext uri="{BB962C8B-B14F-4D97-AF65-F5344CB8AC3E}">
        <p14:creationId xmlns:p14="http://schemas.microsoft.com/office/powerpoint/2010/main" val="1881851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2320093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  <a:p>
            <a:r>
              <a:rPr lang="en-GB" dirty="0"/>
              <a:t>Log of sightings</a:t>
            </a:r>
          </a:p>
          <a:p>
            <a:r>
              <a:rPr lang="en-GB" dirty="0"/>
              <a:t>Submission forms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3305263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  <a:endParaRPr lang="en-GB" u="sng" dirty="0"/>
          </a:p>
        </p:txBody>
      </p:sp>
      <p:pic>
        <p:nvPicPr>
          <p:cNvPr id="4098" name="Picture 2" descr="Image result for pixar dragon">
            <a:extLst>
              <a:ext uri="{FF2B5EF4-FFF2-40B4-BE49-F238E27FC236}">
                <a16:creationId xmlns:a16="http://schemas.microsoft.com/office/drawing/2014/main" id="{9FE7793F-8481-467F-8393-228AEFF5D8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9" r="14466"/>
          <a:stretch/>
        </p:blipFill>
        <p:spPr bwMode="auto">
          <a:xfrm>
            <a:off x="-118469" y="2356700"/>
            <a:ext cx="4468306" cy="357806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248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  <a:p>
            <a:r>
              <a:rPr lang="en-GB" dirty="0"/>
              <a:t>Log of sightings</a:t>
            </a:r>
          </a:p>
          <a:p>
            <a:r>
              <a:rPr lang="en-GB" dirty="0"/>
              <a:t>Submission forms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  <a:p>
            <a:pPr algn="ctr"/>
            <a:r>
              <a:rPr lang="en-GB" dirty="0"/>
              <a:t>Detect and report</a:t>
            </a:r>
          </a:p>
          <a:p>
            <a:pPr algn="ctr"/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</a:p>
          <a:p>
            <a:pPr algn="r"/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1480392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BCBE3-2C9C-4215-A65E-BB12D2CB4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three </a:t>
            </a:r>
            <a:r>
              <a:rPr lang="en-GB" strike="sngStrike" dirty="0"/>
              <a:t>musketeers</a:t>
            </a:r>
            <a:r>
              <a:rPr lang="en-GB" dirty="0"/>
              <a:t> </a:t>
            </a:r>
            <a:r>
              <a:rPr lang="en-GB" sz="4000" dirty="0">
                <a:solidFill>
                  <a:srgbClr val="FFA42C"/>
                </a:solidFill>
              </a:rPr>
              <a:t>components</a:t>
            </a:r>
            <a:endParaRPr lang="en-GB" dirty="0">
              <a:solidFill>
                <a:srgbClr val="FFA42C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7395C-D1BB-4E37-A863-40B8E9F906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3200" u="sng" dirty="0"/>
              <a:t>Central instance</a:t>
            </a:r>
            <a:r>
              <a:rPr lang="en-GB" dirty="0"/>
              <a:t>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AF6BAA-97D3-4941-B01D-F30E2E2555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algn="ctr"/>
            <a:r>
              <a:rPr lang="en-GB" sz="3200" u="sng" dirty="0"/>
              <a:t>Messaging</a:t>
            </a:r>
            <a:endParaRPr lang="en-GB" u="sng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39ED0-8E5E-472D-A429-CAEE64498B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algn="r"/>
            <a:r>
              <a:rPr lang="en-GB" sz="3200" u="sng" dirty="0"/>
              <a:t>Agents</a:t>
            </a:r>
            <a:endParaRPr lang="en-GB" u="sng" dirty="0"/>
          </a:p>
        </p:txBody>
      </p:sp>
      <p:pic>
        <p:nvPicPr>
          <p:cNvPr id="4098" name="Picture 2" descr="Image result for pixar dragon">
            <a:extLst>
              <a:ext uri="{FF2B5EF4-FFF2-40B4-BE49-F238E27FC236}">
                <a16:creationId xmlns:a16="http://schemas.microsoft.com/office/drawing/2014/main" id="{9FE7793F-8481-467F-8393-228AEFF5D8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9" r="14466"/>
          <a:stretch/>
        </p:blipFill>
        <p:spPr bwMode="auto">
          <a:xfrm>
            <a:off x="-118469" y="2356700"/>
            <a:ext cx="4468306" cy="357806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Related image">
            <a:extLst>
              <a:ext uri="{FF2B5EF4-FFF2-40B4-BE49-F238E27FC236}">
                <a16:creationId xmlns:a16="http://schemas.microsoft.com/office/drawing/2014/main" id="{DDE6491E-5DCC-4B42-B869-00673B7FAF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056" t="14904" r="20922"/>
          <a:stretch/>
        </p:blipFill>
        <p:spPr bwMode="auto">
          <a:xfrm>
            <a:off x="4413693" y="2362657"/>
            <a:ext cx="3540343" cy="357210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4520823"/>
      </p:ext>
    </p:extLst>
  </p:cSld>
  <p:clrMapOvr>
    <a:masterClrMapping/>
  </p:clrMapOvr>
</p:sld>
</file>

<file path=ppt/theme/theme1.xml><?xml version="1.0" encoding="utf-8"?>
<a:theme xmlns:a="http://schemas.openxmlformats.org/drawingml/2006/main" name="SAP_2017_16x9_black and white">
  <a:themeElements>
    <a:clrScheme name="Custom 1">
      <a:dk1>
        <a:srgbClr val="000000"/>
      </a:dk1>
      <a:lt1>
        <a:srgbClr val="FFFFFF"/>
      </a:lt1>
      <a:dk2>
        <a:srgbClr val="CCCCCC"/>
      </a:dk2>
      <a:lt2>
        <a:srgbClr val="999999"/>
      </a:lt2>
      <a:accent1>
        <a:srgbClr val="F0AB00"/>
      </a:accent1>
      <a:accent2>
        <a:srgbClr val="666666"/>
      </a:accent2>
      <a:accent3>
        <a:srgbClr val="008FD3"/>
      </a:accent3>
      <a:accent4>
        <a:srgbClr val="4FB81C"/>
      </a:accent4>
      <a:accent5>
        <a:srgbClr val="E35500"/>
      </a:accent5>
      <a:accent6>
        <a:srgbClr val="970A82"/>
      </a:accent6>
      <a:hlink>
        <a:srgbClr val="F0AB00"/>
      </a:hlink>
      <a:folHlink>
        <a:srgbClr val="F0AB00"/>
      </a:folHlink>
    </a:clrScheme>
    <a:fontScheme name="SAP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1"/>
        </a:solidFill>
        <a:ln w="6350" algn="ctr">
          <a:noFill/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9525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fontAlgn="base"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defRPr sz="1800" kern="0" dirty="0" err="1" smtClean="0"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I5con_16x9_Black_and_White.potx" id="{C94CA7A8-9A36-4F98-86D6-8954925B3994}" vid="{EF063CD0-24F2-462E-A739-0C87AC5C7B54}"/>
    </a:ext>
  </a:extLst>
</a:theme>
</file>

<file path=ppt/theme/theme2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1044</Words>
  <Application>Microsoft Office PowerPoint</Application>
  <PresentationFormat>Custom</PresentationFormat>
  <Paragraphs>366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 Unicode MS</vt:lpstr>
      <vt:lpstr>Arial</vt:lpstr>
      <vt:lpstr>Symbol</vt:lpstr>
      <vt:lpstr>Wingdings</vt:lpstr>
      <vt:lpstr>Wingdings</vt:lpstr>
      <vt:lpstr>SAP_2017_16x9_black and white</vt:lpstr>
      <vt:lpstr>PowerPoint Presentation</vt:lpstr>
      <vt:lpstr>PowerPoint Presentation</vt:lpstr>
      <vt:lpstr>A long LONG time ago</vt:lpstr>
      <vt:lpstr>A wise ruler</vt:lpstr>
      <vt:lpstr>The three musketeers components</vt:lpstr>
      <vt:lpstr>The three musketeers components</vt:lpstr>
      <vt:lpstr>The three musketeers components</vt:lpstr>
      <vt:lpstr>The three musketeers components</vt:lpstr>
      <vt:lpstr>The three musketeers components</vt:lpstr>
      <vt:lpstr>The three musketeers components</vt:lpstr>
      <vt:lpstr>The three musketeers components</vt:lpstr>
      <vt:lpstr>The three musketeers components</vt:lpstr>
      <vt:lpstr>The three musketeers components</vt:lpstr>
      <vt:lpstr>Really, we can do better</vt:lpstr>
      <vt:lpstr>The three musketeers components</vt:lpstr>
      <vt:lpstr>From a kingdom far far away</vt:lpstr>
      <vt:lpstr>The three musketeers components</vt:lpstr>
      <vt:lpstr>Timesliced tables</vt:lpstr>
      <vt:lpstr>Timesliced tables</vt:lpstr>
      <vt:lpstr>Timesliced tables</vt:lpstr>
      <vt:lpstr>Timesliced tables</vt:lpstr>
      <vt:lpstr>Timesliced tables</vt:lpstr>
      <vt:lpstr>Timesliced tables</vt:lpstr>
      <vt:lpstr>Timesliced tables</vt:lpstr>
      <vt:lpstr>The three musketeers components</vt:lpstr>
      <vt:lpstr>You’ll want her number</vt:lpstr>
      <vt:lpstr>Offline BusinessObjectModel</vt:lpstr>
      <vt:lpstr>Offline BusinessObjectModel</vt:lpstr>
      <vt:lpstr>Offline BusinessObjectModel</vt:lpstr>
      <vt:lpstr>Offline BusinessObjectModel</vt:lpstr>
      <vt:lpstr>I saw a Dragon!</vt:lpstr>
      <vt:lpstr>How to spot a dragon</vt:lpstr>
      <vt:lpstr>How to spot a dragon</vt:lpstr>
      <vt:lpstr>How to spot a dragon</vt:lpstr>
      <vt:lpstr>How to spot a dragon</vt:lpstr>
      <vt:lpstr>How to spot a dragon</vt:lpstr>
      <vt:lpstr>How to spot a dragon</vt:lpstr>
      <vt:lpstr>How to spot a dragon</vt:lpstr>
      <vt:lpstr>How to spot a dragon</vt:lpstr>
      <vt:lpstr>Every Dragon has Treasure</vt:lpstr>
      <vt:lpstr>Resources</vt:lpstr>
      <vt:lpstr>Innocence was lost</vt:lpstr>
      <vt:lpstr>Windows Mobile</vt:lpstr>
      <vt:lpstr>Windows Mobile</vt:lpstr>
      <vt:lpstr>To be Continued</vt:lpstr>
      <vt:lpstr>Next steps</vt:lpstr>
      <vt:lpstr>Thank you.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2017-05-30T13:19:57Z</dcterms:created>
  <dcterms:modified xsi:type="dcterms:W3CDTF">2017-06-27T16:12:58Z</dcterms:modified>
</cp:coreProperties>
</file>

<file path=docProps/thumbnail.jpeg>
</file>